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1" r:id="rId7"/>
    <p:sldId id="263" r:id="rId8"/>
    <p:sldId id="264" r:id="rId9"/>
    <p:sldId id="268" r:id="rId10"/>
    <p:sldId id="265" r:id="rId11"/>
    <p:sldId id="262" r:id="rId12"/>
    <p:sldId id="267" r:id="rId13"/>
    <p:sldId id="271" r:id="rId14"/>
    <p:sldId id="274" r:id="rId15"/>
    <p:sldId id="279" r:id="rId16"/>
    <p:sldId id="272" r:id="rId17"/>
    <p:sldId id="276" r:id="rId18"/>
    <p:sldId id="275" r:id="rId19"/>
    <p:sldId id="277" r:id="rId20"/>
    <p:sldId id="278" r:id="rId21"/>
    <p:sldId id="27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C0BE4B-DEA9-4839-B75F-232D5EDFC95F}"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0EA7D51C-265D-42B8-8EDC-6BE569D9B818}">
      <dgm:prSet/>
      <dgm:spPr/>
      <dgm:t>
        <a:bodyPr/>
        <a:lstStyle/>
        <a:p>
          <a:r>
            <a:rPr lang="en-US" dirty="0">
              <a:sym typeface="Wingdings" panose="05000000000000000000" pitchFamily="2" charset="2"/>
            </a:rPr>
            <a:t></a:t>
          </a:r>
          <a:r>
            <a:rPr lang="en-US" dirty="0"/>
            <a:t> Key Storing </a:t>
          </a:r>
        </a:p>
      </dgm:t>
    </dgm:pt>
    <dgm:pt modelId="{09D1712D-DBB2-4A19-AEAF-5CFFE0E749F7}" type="parTrans" cxnId="{9D8C7572-97F7-41B1-A969-5CFE44F8680F}">
      <dgm:prSet/>
      <dgm:spPr/>
      <dgm:t>
        <a:bodyPr/>
        <a:lstStyle/>
        <a:p>
          <a:endParaRPr lang="en-US"/>
        </a:p>
      </dgm:t>
    </dgm:pt>
    <dgm:pt modelId="{0031F6C0-B791-4A8A-9A9D-965A52D2756A}" type="sibTrans" cxnId="{9D8C7572-97F7-41B1-A969-5CFE44F8680F}">
      <dgm:prSet/>
      <dgm:spPr/>
      <dgm:t>
        <a:bodyPr/>
        <a:lstStyle/>
        <a:p>
          <a:endParaRPr lang="en-US"/>
        </a:p>
      </dgm:t>
    </dgm:pt>
    <dgm:pt modelId="{C27422B5-4774-46BF-B95C-5F0A962FBD42}" type="pres">
      <dgm:prSet presAssocID="{3DC0BE4B-DEA9-4839-B75F-232D5EDFC95F}" presName="hierChild1" presStyleCnt="0">
        <dgm:presLayoutVars>
          <dgm:chPref val="1"/>
          <dgm:dir/>
          <dgm:animOne val="branch"/>
          <dgm:animLvl val="lvl"/>
          <dgm:resizeHandles/>
        </dgm:presLayoutVars>
      </dgm:prSet>
      <dgm:spPr/>
    </dgm:pt>
    <dgm:pt modelId="{EFCA9FA9-DEE9-45EF-A036-CC98205C2579}" type="pres">
      <dgm:prSet presAssocID="{0EA7D51C-265D-42B8-8EDC-6BE569D9B818}" presName="hierRoot1" presStyleCnt="0"/>
      <dgm:spPr/>
    </dgm:pt>
    <dgm:pt modelId="{0B30AA62-A345-4487-B1B5-F2B9659DF853}" type="pres">
      <dgm:prSet presAssocID="{0EA7D51C-265D-42B8-8EDC-6BE569D9B818}" presName="composite" presStyleCnt="0"/>
      <dgm:spPr/>
    </dgm:pt>
    <dgm:pt modelId="{7499E9D1-108A-4ABA-9282-69C44332D49D}" type="pres">
      <dgm:prSet presAssocID="{0EA7D51C-265D-42B8-8EDC-6BE569D9B818}" presName="background" presStyleLbl="node0" presStyleIdx="0" presStyleCnt="1"/>
      <dgm:spPr/>
    </dgm:pt>
    <dgm:pt modelId="{1247E4C3-35F7-4956-9E93-6DCA1280D733}" type="pres">
      <dgm:prSet presAssocID="{0EA7D51C-265D-42B8-8EDC-6BE569D9B818}" presName="text" presStyleLbl="fgAcc0" presStyleIdx="0" presStyleCnt="1" custLinFactNeighborX="-7385" custLinFactNeighborY="6639">
        <dgm:presLayoutVars>
          <dgm:chPref val="3"/>
        </dgm:presLayoutVars>
      </dgm:prSet>
      <dgm:spPr/>
    </dgm:pt>
    <dgm:pt modelId="{81EED59E-A78F-4C0D-AE7C-2658F6642CE7}" type="pres">
      <dgm:prSet presAssocID="{0EA7D51C-265D-42B8-8EDC-6BE569D9B818}" presName="hierChild2" presStyleCnt="0"/>
      <dgm:spPr/>
    </dgm:pt>
  </dgm:ptLst>
  <dgm:cxnLst>
    <dgm:cxn modelId="{F5F1C040-DCDC-4612-B36E-EF693820D356}" type="presOf" srcId="{3DC0BE4B-DEA9-4839-B75F-232D5EDFC95F}" destId="{C27422B5-4774-46BF-B95C-5F0A962FBD42}" srcOrd="0" destOrd="0" presId="urn:microsoft.com/office/officeart/2005/8/layout/hierarchy1"/>
    <dgm:cxn modelId="{9D8C7572-97F7-41B1-A969-5CFE44F8680F}" srcId="{3DC0BE4B-DEA9-4839-B75F-232D5EDFC95F}" destId="{0EA7D51C-265D-42B8-8EDC-6BE569D9B818}" srcOrd="0" destOrd="0" parTransId="{09D1712D-DBB2-4A19-AEAF-5CFFE0E749F7}" sibTransId="{0031F6C0-B791-4A8A-9A9D-965A52D2756A}"/>
    <dgm:cxn modelId="{F7E8DBF5-89A0-47DA-8BF2-A7BB255B818F}" type="presOf" srcId="{0EA7D51C-265D-42B8-8EDC-6BE569D9B818}" destId="{1247E4C3-35F7-4956-9E93-6DCA1280D733}" srcOrd="0" destOrd="0" presId="urn:microsoft.com/office/officeart/2005/8/layout/hierarchy1"/>
    <dgm:cxn modelId="{3CA64CEE-FEF4-4D0B-AAFB-5E775DCC9C0B}" type="presParOf" srcId="{C27422B5-4774-46BF-B95C-5F0A962FBD42}" destId="{EFCA9FA9-DEE9-45EF-A036-CC98205C2579}" srcOrd="0" destOrd="0" presId="urn:microsoft.com/office/officeart/2005/8/layout/hierarchy1"/>
    <dgm:cxn modelId="{EB4BDF9F-BB90-4248-8F03-063AC8ECCDEE}" type="presParOf" srcId="{EFCA9FA9-DEE9-45EF-A036-CC98205C2579}" destId="{0B30AA62-A345-4487-B1B5-F2B9659DF853}" srcOrd="0" destOrd="0" presId="urn:microsoft.com/office/officeart/2005/8/layout/hierarchy1"/>
    <dgm:cxn modelId="{2F7C0122-5AC4-4A7F-B0A5-9CE264497593}" type="presParOf" srcId="{0B30AA62-A345-4487-B1B5-F2B9659DF853}" destId="{7499E9D1-108A-4ABA-9282-69C44332D49D}" srcOrd="0" destOrd="0" presId="urn:microsoft.com/office/officeart/2005/8/layout/hierarchy1"/>
    <dgm:cxn modelId="{092D259E-394E-4D38-963B-A30F85DBBAFD}" type="presParOf" srcId="{0B30AA62-A345-4487-B1B5-F2B9659DF853}" destId="{1247E4C3-35F7-4956-9E93-6DCA1280D733}" srcOrd="1" destOrd="0" presId="urn:microsoft.com/office/officeart/2005/8/layout/hierarchy1"/>
    <dgm:cxn modelId="{29624106-D22C-41CF-9C0D-BE3C5F1B4E39}" type="presParOf" srcId="{EFCA9FA9-DEE9-45EF-A036-CC98205C2579}" destId="{81EED59E-A78F-4C0D-AE7C-2658F6642CE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99E9D1-108A-4ABA-9282-69C44332D49D}">
      <dsp:nvSpPr>
        <dsp:cNvPr id="0" name=""/>
        <dsp:cNvSpPr/>
      </dsp:nvSpPr>
      <dsp:spPr>
        <a:xfrm>
          <a:off x="2332527" y="5029"/>
          <a:ext cx="4975150" cy="3159220"/>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47E4C3-35F7-4956-9E93-6DCA1280D733}">
      <dsp:nvSpPr>
        <dsp:cNvPr id="0" name=""/>
        <dsp:cNvSpPr/>
      </dsp:nvSpPr>
      <dsp:spPr>
        <a:xfrm>
          <a:off x="2885321" y="530184"/>
          <a:ext cx="4975150" cy="3159220"/>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sym typeface="Wingdings" panose="05000000000000000000" pitchFamily="2" charset="2"/>
            </a:rPr>
            <a:t></a:t>
          </a:r>
          <a:r>
            <a:rPr lang="en-US" sz="6500" kern="1200" dirty="0"/>
            <a:t> Key Storing </a:t>
          </a:r>
        </a:p>
      </dsp:txBody>
      <dsp:txXfrm>
        <a:off x="2977851" y="622714"/>
        <a:ext cx="4790090" cy="297416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svg>
</file>

<file path=ppt/media/image5.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B2084-8928-AA5D-10E6-E1576093D5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E4823C-81A2-32D0-35C4-3D8DAE624C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09BA0CD-B407-B5FD-E57C-7049B1CDC6B6}"/>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5" name="Footer Placeholder 4">
            <a:extLst>
              <a:ext uri="{FF2B5EF4-FFF2-40B4-BE49-F238E27FC236}">
                <a16:creationId xmlns:a16="http://schemas.microsoft.com/office/drawing/2014/main" id="{812EE9AE-3945-B501-514A-D723832FF4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51DAEF-076D-F375-E10B-1B45788A4847}"/>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2562115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8E714-B5B1-7E8E-1190-83DD99F4E7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80147C-7C25-B9CC-5417-DF7BCAF96D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844FC7-5572-59D7-B519-BDE87DB433E3}"/>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5" name="Footer Placeholder 4">
            <a:extLst>
              <a:ext uri="{FF2B5EF4-FFF2-40B4-BE49-F238E27FC236}">
                <a16:creationId xmlns:a16="http://schemas.microsoft.com/office/drawing/2014/main" id="{0D9BF88E-32D2-CB03-6EB0-472E9C80D5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23724F-9029-98F3-9F8F-8452789B4047}"/>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3831124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66A710-3BD1-ABC4-8E52-77DC152A9C6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2996807-A2F5-5C93-7C91-95A43BFD29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EBDDBA-3ED7-3E66-100E-7A03BEC87117}"/>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5" name="Footer Placeholder 4">
            <a:extLst>
              <a:ext uri="{FF2B5EF4-FFF2-40B4-BE49-F238E27FC236}">
                <a16:creationId xmlns:a16="http://schemas.microsoft.com/office/drawing/2014/main" id="{9DBB37C8-F6F9-4F0E-2BF4-33288B4DCA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82EF4C-3BA3-1375-075A-5F8847C6FF21}"/>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2578068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86868-2109-29C3-08B5-1CC1DD53FC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18753A-496F-020D-CAC6-71D8BADF08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EB8597-42AF-6AB7-C9A8-4A3445E81060}"/>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5" name="Footer Placeholder 4">
            <a:extLst>
              <a:ext uri="{FF2B5EF4-FFF2-40B4-BE49-F238E27FC236}">
                <a16:creationId xmlns:a16="http://schemas.microsoft.com/office/drawing/2014/main" id="{93B27985-EC7A-D6D0-96D9-72D1FDD1BA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0744BB-13D2-0FD2-5137-5F785B828C9B}"/>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186349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C2B4D-5896-D66D-2269-9315CEB5A1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63FAF4-A00D-A082-90F1-B74EFA75FE9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9BD214-AAA5-E9EC-0C77-22842D84AA35}"/>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5" name="Footer Placeholder 4">
            <a:extLst>
              <a:ext uri="{FF2B5EF4-FFF2-40B4-BE49-F238E27FC236}">
                <a16:creationId xmlns:a16="http://schemas.microsoft.com/office/drawing/2014/main" id="{6A77A00C-BECB-F885-1603-DE823575E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7F7C07-5F7D-57C8-0FEF-44F631DAE3A2}"/>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2579282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3AA25-D9A2-48B9-3453-BFB73E1674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26B219-1371-65D7-EF79-A08278A7F7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8A87A2-2D2A-6D6D-260A-6726FB0CC8C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A63332B-923B-447E-03D1-1812DBBC9C35}"/>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6" name="Footer Placeholder 5">
            <a:extLst>
              <a:ext uri="{FF2B5EF4-FFF2-40B4-BE49-F238E27FC236}">
                <a16:creationId xmlns:a16="http://schemas.microsoft.com/office/drawing/2014/main" id="{9706D1ED-80C3-A037-5F5A-0A548725B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2CEFEE-2A78-2CFA-DF77-47A423255D46}"/>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20869435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33759-D1F5-54E3-5CD4-ADCF623352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F6FF5D0-4211-D6A8-A892-BB79A55385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E007A43-686B-D029-87F7-BBA8B48BBB3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5324CE-87F9-49B9-CD7A-E83ECBBA72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8344C0-8122-826F-B84B-AB48B85C97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FBCFA9-8154-7A2D-3F2C-8A62D9A4F931}"/>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8" name="Footer Placeholder 7">
            <a:extLst>
              <a:ext uri="{FF2B5EF4-FFF2-40B4-BE49-F238E27FC236}">
                <a16:creationId xmlns:a16="http://schemas.microsoft.com/office/drawing/2014/main" id="{791CA5F9-A166-5FC8-2E2A-DFD1B8C658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545BCA-B6E6-68E3-BAE9-65EE267C80D2}"/>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1062692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68B34-62EE-50A4-732E-B5E3711584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F46268-F79E-74AF-23C0-C5CC7DD316BE}"/>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4" name="Footer Placeholder 3">
            <a:extLst>
              <a:ext uri="{FF2B5EF4-FFF2-40B4-BE49-F238E27FC236}">
                <a16:creationId xmlns:a16="http://schemas.microsoft.com/office/drawing/2014/main" id="{02074048-FE5C-E300-BA59-0ADBE9F450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C35E265-DC98-F04A-1175-CB0A195EB8F6}"/>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593802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4FB98E-973A-2E6A-C776-34B8507A1766}"/>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3" name="Footer Placeholder 2">
            <a:extLst>
              <a:ext uri="{FF2B5EF4-FFF2-40B4-BE49-F238E27FC236}">
                <a16:creationId xmlns:a16="http://schemas.microsoft.com/office/drawing/2014/main" id="{137B4B3A-B809-5960-5586-6482C2C19B8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4E6E5C1-9B1C-2E52-8A8E-8D7075F8F9F6}"/>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2257390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B8E3A-0438-A294-CEEF-4C60796E5B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02262B-611B-23AD-3E3B-4E1A6F5E3F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DFCC89-B0E4-F8E2-C50F-035F9E40B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73E3BD-DDB0-6862-5EC3-BDDB1FBDAB10}"/>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6" name="Footer Placeholder 5">
            <a:extLst>
              <a:ext uri="{FF2B5EF4-FFF2-40B4-BE49-F238E27FC236}">
                <a16:creationId xmlns:a16="http://schemas.microsoft.com/office/drawing/2014/main" id="{BB6A0164-6005-84E1-1537-D779424CBD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84A657-7098-64EB-5FA5-170411C15D2E}"/>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3192645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71B98-ECDF-AAD2-F615-1912FA1B5C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6684A0-C904-9D4F-77A1-5E348B0855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3C1A60-6021-4149-43E1-072C06A65F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AF3D92-B56A-BC3B-E7E7-084187FDECFF}"/>
              </a:ext>
            </a:extLst>
          </p:cNvPr>
          <p:cNvSpPr>
            <a:spLocks noGrp="1"/>
          </p:cNvSpPr>
          <p:nvPr>
            <p:ph type="dt" sz="half" idx="10"/>
          </p:nvPr>
        </p:nvSpPr>
        <p:spPr/>
        <p:txBody>
          <a:bodyPr/>
          <a:lstStyle/>
          <a:p>
            <a:fld id="{99CDE906-8151-4EB9-8A10-13852FA63015}" type="datetimeFigureOut">
              <a:rPr lang="en-US" smtClean="0"/>
              <a:t>11/23/2024</a:t>
            </a:fld>
            <a:endParaRPr lang="en-US"/>
          </a:p>
        </p:txBody>
      </p:sp>
      <p:sp>
        <p:nvSpPr>
          <p:cNvPr id="6" name="Footer Placeholder 5">
            <a:extLst>
              <a:ext uri="{FF2B5EF4-FFF2-40B4-BE49-F238E27FC236}">
                <a16:creationId xmlns:a16="http://schemas.microsoft.com/office/drawing/2014/main" id="{A60E5F1C-FD53-2706-8F07-E50EB06EF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35F424-E9CA-AF76-9229-3AAAB143C9A3}"/>
              </a:ext>
            </a:extLst>
          </p:cNvPr>
          <p:cNvSpPr>
            <a:spLocks noGrp="1"/>
          </p:cNvSpPr>
          <p:nvPr>
            <p:ph type="sldNum" sz="quarter" idx="12"/>
          </p:nvPr>
        </p:nvSpPr>
        <p:spPr/>
        <p:txBody>
          <a:bodyPr/>
          <a:lstStyle/>
          <a:p>
            <a:fld id="{EA1E9895-41E6-47F9-94BF-428788DC77FA}" type="slidenum">
              <a:rPr lang="en-US" smtClean="0"/>
              <a:t>‹#›</a:t>
            </a:fld>
            <a:endParaRPr lang="en-US"/>
          </a:p>
        </p:txBody>
      </p:sp>
    </p:spTree>
    <p:extLst>
      <p:ext uri="{BB962C8B-B14F-4D97-AF65-F5344CB8AC3E}">
        <p14:creationId xmlns:p14="http://schemas.microsoft.com/office/powerpoint/2010/main" val="345662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D3608B-A657-DC09-D6FA-C941368E3F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B837907-F7B6-EF4B-8B85-923CF3F983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4A51F2-2A3C-21C6-8E75-2F5A8A05AC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9CDE906-8151-4EB9-8A10-13852FA63015}" type="datetimeFigureOut">
              <a:rPr lang="en-US" smtClean="0"/>
              <a:t>11/23/2024</a:t>
            </a:fld>
            <a:endParaRPr lang="en-US"/>
          </a:p>
        </p:txBody>
      </p:sp>
      <p:sp>
        <p:nvSpPr>
          <p:cNvPr id="5" name="Footer Placeholder 4">
            <a:extLst>
              <a:ext uri="{FF2B5EF4-FFF2-40B4-BE49-F238E27FC236}">
                <a16:creationId xmlns:a16="http://schemas.microsoft.com/office/drawing/2014/main" id="{9CA112D2-0AF9-1528-482D-8B76F8CD73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D75A95E-FA44-CDD1-6874-1D1145D857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A1E9895-41E6-47F9-94BF-428788DC77FA}" type="slidenum">
              <a:rPr lang="en-US" smtClean="0"/>
              <a:t>‹#›</a:t>
            </a:fld>
            <a:endParaRPr lang="en-US"/>
          </a:p>
        </p:txBody>
      </p:sp>
    </p:spTree>
    <p:extLst>
      <p:ext uri="{BB962C8B-B14F-4D97-AF65-F5344CB8AC3E}">
        <p14:creationId xmlns:p14="http://schemas.microsoft.com/office/powerpoint/2010/main" val="16382978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hyperlink" Target="https://hashes.com/en/decrypt/hash" TargetMode="External"/><Relationship Id="rId2" Type="http://schemas.openxmlformats.org/officeDocument/2006/relationships/hyperlink" Target="https://crackstation.net/" TargetMode="External"/><Relationship Id="rId1" Type="http://schemas.openxmlformats.org/officeDocument/2006/relationships/slideLayout" Target="../slideLayouts/slideLayout2.xml"/><Relationship Id="rId4" Type="http://schemas.openxmlformats.org/officeDocument/2006/relationships/hyperlink" Target="https://hashcat.net/wiki/doku.php?id=example_hashes"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hashcat.net/hashcat/" TargetMode="External"/><Relationship Id="rId2" Type="http://schemas.openxmlformats.org/officeDocument/2006/relationships/hyperlink" Target="https://hashes.com/" TargetMode="External"/><Relationship Id="rId1" Type="http://schemas.openxmlformats.org/officeDocument/2006/relationships/slideLayout" Target="../slideLayouts/slideLayout2.xml"/><Relationship Id="rId5" Type="http://schemas.openxmlformats.org/officeDocument/2006/relationships/hyperlink" Target="https://hashcat.net/wiki/doku.php?id=example_hashes" TargetMode="External"/><Relationship Id="rId4" Type="http://schemas.openxmlformats.org/officeDocument/2006/relationships/hyperlink" Target="https://www.openwall.com/john/"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lab.com/kalilinux/packages/hash-identifier/-/raw/kali/master/hash-id.py" TargetMode="External"/><Relationship Id="rId2" Type="http://schemas.openxmlformats.org/officeDocument/2006/relationships/hyperlink" Target="https://hashes.com/en/tools/hash_identifier" TargetMode="External"/><Relationship Id="rId1" Type="http://schemas.openxmlformats.org/officeDocument/2006/relationships/slideLayout" Target="../slideLayouts/slideLayout2.xml"/><Relationship Id="rId4" Type="http://schemas.openxmlformats.org/officeDocument/2006/relationships/hyperlink" Target="https://crackstation.net/"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cybertalents.com/challenges/cryptography/crack-the-hash"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hashcat.net/wiki/doku.php?id=example_hashe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Moving Equations">
            <a:extLst>
              <a:ext uri="{FF2B5EF4-FFF2-40B4-BE49-F238E27FC236}">
                <a16:creationId xmlns:a16="http://schemas.microsoft.com/office/drawing/2014/main" id="{9052BAEA-837A-BDA5-C719-24EFCD56BC1C}"/>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20A2DE-6600-87FA-E94D-7264C1ED9055}"/>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b="1" i="1" dirty="0">
                <a:solidFill>
                  <a:srgbClr val="FFFFFF"/>
                </a:solidFill>
                <a:latin typeface="Cascadia Code" panose="020B0609020000020004" pitchFamily="49" charset="0"/>
                <a:ea typeface="Cascadia Code" panose="020B0609020000020004" pitchFamily="49" charset="0"/>
                <a:cs typeface="Cascadia Code" panose="020B0609020000020004" pitchFamily="49" charset="0"/>
              </a:rPr>
              <a:t>Hashing</a:t>
            </a:r>
          </a:p>
        </p:txBody>
      </p:sp>
    </p:spTree>
    <p:extLst>
      <p:ext uri="{BB962C8B-B14F-4D97-AF65-F5344CB8AC3E}">
        <p14:creationId xmlns:p14="http://schemas.microsoft.com/office/powerpoint/2010/main" val="4220457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Content Placeholder 2">
            <a:extLst>
              <a:ext uri="{FF2B5EF4-FFF2-40B4-BE49-F238E27FC236}">
                <a16:creationId xmlns:a16="http://schemas.microsoft.com/office/drawing/2014/main" id="{277C5EBF-DE77-7201-4836-B9771536C6CF}"/>
              </a:ext>
            </a:extLst>
          </p:cNvPr>
          <p:cNvGraphicFramePr>
            <a:graphicFrameLocks noGrp="1"/>
          </p:cNvGraphicFramePr>
          <p:nvPr>
            <p:ph idx="1"/>
            <p:extLst>
              <p:ext uri="{D42A27DB-BD31-4B8C-83A1-F6EECF244321}">
                <p14:modId xmlns:p14="http://schemas.microsoft.com/office/powerpoint/2010/main" val="3210649172"/>
              </p:ext>
            </p:extLst>
          </p:nvPr>
        </p:nvGraphicFramePr>
        <p:xfrm>
          <a:off x="631702" y="1839231"/>
          <a:ext cx="10927829"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42268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BF57C0-DF18-B022-8199-848E8D3257E7}"/>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Cracking</a:t>
            </a:r>
          </a:p>
        </p:txBody>
      </p:sp>
      <p:sp>
        <p:nvSpPr>
          <p:cNvPr id="3" name="Content Placeholder 2">
            <a:extLst>
              <a:ext uri="{FF2B5EF4-FFF2-40B4-BE49-F238E27FC236}">
                <a16:creationId xmlns:a16="http://schemas.microsoft.com/office/drawing/2014/main" id="{B3845C62-4149-4D9E-22BB-6E208F5932A1}"/>
              </a:ext>
            </a:extLst>
          </p:cNvPr>
          <p:cNvSpPr>
            <a:spLocks noGrp="1"/>
          </p:cNvSpPr>
          <p:nvPr>
            <p:ph idx="1"/>
          </p:nvPr>
        </p:nvSpPr>
        <p:spPr>
          <a:xfrm>
            <a:off x="904239" y="1885279"/>
            <a:ext cx="10647681" cy="4678183"/>
          </a:xfrm>
        </p:spPr>
        <p:txBody>
          <a:bodyPr anchor="ctr">
            <a:noAutofit/>
          </a:bodyPr>
          <a:lstStyle/>
          <a:p>
            <a:r>
              <a:rPr lang="en-US" sz="2400" b="1" i="0" dirty="0">
                <a:effectLst/>
                <a:latin typeface="Source Sans Pro" panose="020B0503030403020204" pitchFamily="34" charset="0"/>
              </a:rPr>
              <a:t>Rainbow Table</a:t>
            </a:r>
            <a:r>
              <a:rPr lang="en-US" sz="2400" b="0" i="0" dirty="0">
                <a:effectLst/>
                <a:latin typeface="Source Sans Pro" panose="020B0503030403020204" pitchFamily="34" charset="0"/>
              </a:rPr>
              <a:t> is a lookup table of hashes to plaintexts.</a:t>
            </a:r>
          </a:p>
          <a:p>
            <a:r>
              <a:rPr lang="en-US" sz="2400" b="0" i="0" dirty="0">
                <a:effectLst/>
                <a:latin typeface="Source Sans Pro" panose="020B0503030403020204" pitchFamily="34" charset="0"/>
              </a:rPr>
              <a:t>Websites like </a:t>
            </a:r>
            <a:r>
              <a:rPr lang="en-US" sz="2400" b="0" i="0" u="none" strike="noStrike" dirty="0" err="1">
                <a:effectLst/>
                <a:latin typeface="Source Sans Pro" panose="020B0503030403020204" pitchFamily="34" charset="0"/>
                <a:hlinkClick r:id="rId2"/>
              </a:rPr>
              <a:t>CrackStation</a:t>
            </a:r>
            <a:r>
              <a:rPr lang="en-US" sz="2400" b="0" i="0" dirty="0">
                <a:effectLst/>
                <a:latin typeface="Source Sans Pro" panose="020B0503030403020204" pitchFamily="34" charset="0"/>
              </a:rPr>
              <a:t> and </a:t>
            </a:r>
            <a:r>
              <a:rPr lang="en-US" sz="2400" b="0" i="0" u="sng" dirty="0">
                <a:effectLst/>
                <a:latin typeface="Source Sans Pro" panose="020B0503030403020204" pitchFamily="34" charset="0"/>
                <a:hlinkClick r:id="rId3"/>
              </a:rPr>
              <a:t>Hashes.com</a:t>
            </a:r>
            <a:r>
              <a:rPr lang="en-US" sz="2400" b="0" i="0" dirty="0">
                <a:effectLst/>
                <a:latin typeface="Source Sans Pro" panose="020B0503030403020204" pitchFamily="34" charset="0"/>
              </a:rPr>
              <a:t> internally use massive rainbow tables to provide fast password cracking for </a:t>
            </a:r>
            <a:r>
              <a:rPr lang="en-US" sz="2400" b="1" i="0" dirty="0">
                <a:effectLst/>
                <a:latin typeface="Source Sans Pro" panose="020B0503030403020204" pitchFamily="34" charset="0"/>
              </a:rPr>
              <a:t>hashes without salts</a:t>
            </a:r>
            <a:r>
              <a:rPr lang="en-US" sz="2400" b="0" i="0" dirty="0">
                <a:effectLst/>
                <a:latin typeface="Source Sans Pro" panose="020B0503030403020204" pitchFamily="34" charset="0"/>
              </a:rPr>
              <a:t>. Doing a lookup in a sorted list of hashes is quicker than trying to crack the hash.</a:t>
            </a:r>
          </a:p>
          <a:p>
            <a:r>
              <a:rPr lang="en-US" sz="2400" b="0" i="0" dirty="0">
                <a:effectLst/>
                <a:latin typeface="Source Sans Pro" panose="020B0503030403020204" pitchFamily="34" charset="0"/>
              </a:rPr>
              <a:t>To protect against rainbow tables, we add a salt to the passwords.</a:t>
            </a:r>
          </a:p>
          <a:p>
            <a:r>
              <a:rPr lang="en-US" sz="2400" b="0" i="0" dirty="0">
                <a:effectLst/>
                <a:latin typeface="Source Sans Pro" panose="020B0503030403020204" pitchFamily="34" charset="0"/>
              </a:rPr>
              <a:t>The salt is a randomly generated value stored in the database and should be unique to each user. In theory, you could use the same salt for all users, but duplicate passwords would still have the same hash .</a:t>
            </a:r>
          </a:p>
          <a:p>
            <a:r>
              <a:rPr lang="en-US" sz="2400" b="0" i="0" dirty="0">
                <a:effectLst/>
                <a:latin typeface="Source Sans Pro" panose="020B0503030403020204" pitchFamily="34" charset="0"/>
              </a:rPr>
              <a:t>The salt is added to either the start or the end of the password before it’s hashed.</a:t>
            </a:r>
          </a:p>
          <a:p>
            <a:r>
              <a:rPr lang="en-US" sz="2400" b="0" u="sng" dirty="0" err="1">
                <a:effectLst/>
                <a:latin typeface="Source Sans Pro" panose="020B0503030403020204" pitchFamily="34" charset="0"/>
              </a:rPr>
              <a:t>Bcrypt</a:t>
            </a:r>
            <a:r>
              <a:rPr lang="en-US" sz="2400" b="0" i="0" dirty="0">
                <a:effectLst/>
                <a:latin typeface="Source Sans Pro" panose="020B0503030403020204" pitchFamily="34" charset="0"/>
              </a:rPr>
              <a:t> and </a:t>
            </a:r>
            <a:r>
              <a:rPr lang="en-US" sz="2400" b="0" u="sng" dirty="0" err="1">
                <a:effectLst/>
                <a:latin typeface="Source Sans Pro" panose="020B0503030403020204" pitchFamily="34" charset="0"/>
              </a:rPr>
              <a:t>Scrypt</a:t>
            </a:r>
            <a:r>
              <a:rPr lang="en-US" sz="2400" b="0" i="0" dirty="0">
                <a:effectLst/>
                <a:latin typeface="Source Sans Pro" panose="020B0503030403020204" pitchFamily="34" charset="0"/>
              </a:rPr>
              <a:t> Hash functions handle this automatically.</a:t>
            </a:r>
          </a:p>
          <a:p>
            <a:r>
              <a:rPr lang="en-US" sz="2400" b="0" i="0" dirty="0">
                <a:effectLst/>
                <a:latin typeface="Source Sans Pro" panose="020B0503030403020204" pitchFamily="34" charset="0"/>
              </a:rPr>
              <a:t>Salts don’t need to be kept private.</a:t>
            </a:r>
          </a:p>
          <a:p>
            <a:r>
              <a:rPr lang="en-US" sz="1800" b="1" dirty="0">
                <a:effectLst/>
                <a:latin typeface="Aptos" panose="020B0004020202020204" pitchFamily="34" charset="0"/>
                <a:ea typeface="Aptos" panose="020B0004020202020204" pitchFamily="34" charset="0"/>
                <a:cs typeface="Arial" panose="020B0604020202020204" pitchFamily="34" charset="0"/>
              </a:rPr>
              <a:t>hash prefixes and the code number for </a:t>
            </a:r>
            <a:r>
              <a:rPr lang="en-US" sz="1800" b="1" dirty="0" err="1">
                <a:effectLst/>
                <a:latin typeface="Aptos" panose="020B0004020202020204" pitchFamily="34" charset="0"/>
                <a:ea typeface="Aptos" panose="020B0004020202020204" pitchFamily="34" charset="0"/>
                <a:cs typeface="Arial" panose="020B0604020202020204" pitchFamily="34" charset="0"/>
              </a:rPr>
              <a:t>Hashcat</a:t>
            </a:r>
            <a:r>
              <a:rPr lang="en-US" sz="1800" b="1" dirty="0">
                <a:effectLst/>
                <a:latin typeface="Aptos" panose="020B0004020202020204" pitchFamily="34" charset="0"/>
                <a:ea typeface="Aptos" panose="020B0004020202020204" pitchFamily="34" charset="0"/>
                <a:cs typeface="Arial" panose="020B0604020202020204" pitchFamily="34" charset="0"/>
              </a:rPr>
              <a:t> command is in the </a:t>
            </a:r>
            <a:r>
              <a:rPr lang="en-US" sz="1800" b="1" u="sng" dirty="0" err="1">
                <a:solidFill>
                  <a:srgbClr val="467886"/>
                </a:solidFill>
                <a:effectLst/>
                <a:latin typeface="Aptos" panose="020B0004020202020204" pitchFamily="34" charset="0"/>
                <a:ea typeface="Aptos" panose="020B0004020202020204" pitchFamily="34" charset="0"/>
                <a:cs typeface="Arial" panose="020B0604020202020204" pitchFamily="34" charset="0"/>
                <a:hlinkClick r:id="rId4"/>
              </a:rPr>
              <a:t>Hashcat</a:t>
            </a:r>
            <a:r>
              <a:rPr lang="en-US" sz="1800" b="1" u="sng" dirty="0">
                <a:solidFill>
                  <a:srgbClr val="467886"/>
                </a:solidFill>
                <a:effectLst/>
                <a:latin typeface="Aptos" panose="020B0004020202020204" pitchFamily="34" charset="0"/>
                <a:ea typeface="Aptos" panose="020B0004020202020204" pitchFamily="34" charset="0"/>
                <a:cs typeface="Arial" panose="020B0604020202020204" pitchFamily="34" charset="0"/>
                <a:hlinkClick r:id="rId4"/>
              </a:rPr>
              <a:t> Example Hashes</a:t>
            </a:r>
            <a:r>
              <a:rPr lang="en-US" sz="1800" b="1" dirty="0">
                <a:effectLst/>
                <a:latin typeface="Aptos" panose="020B0004020202020204" pitchFamily="34" charset="0"/>
                <a:ea typeface="Aptos" panose="020B0004020202020204" pitchFamily="34" charset="0"/>
                <a:cs typeface="Arial" panose="020B0604020202020204" pitchFamily="34" charset="0"/>
              </a:rPr>
              <a:t> page.</a:t>
            </a:r>
            <a:endParaRPr lang="en-US" sz="2400" dirty="0"/>
          </a:p>
        </p:txBody>
      </p:sp>
    </p:spTree>
    <p:extLst>
      <p:ext uri="{BB962C8B-B14F-4D97-AF65-F5344CB8AC3E}">
        <p14:creationId xmlns:p14="http://schemas.microsoft.com/office/powerpoint/2010/main" val="515396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D8AA473-F042-D408-B389-4C21B8D43837}"/>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00BD62-09F4-8534-878B-C560E806B3CA}"/>
              </a:ext>
            </a:extLst>
          </p:cNvPr>
          <p:cNvSpPr>
            <a:spLocks noGrp="1"/>
          </p:cNvSpPr>
          <p:nvPr>
            <p:ph type="title"/>
          </p:nvPr>
        </p:nvSpPr>
        <p:spPr>
          <a:xfrm>
            <a:off x="1371599" y="294538"/>
            <a:ext cx="9895951" cy="1033669"/>
          </a:xfrm>
        </p:spPr>
        <p:txBody>
          <a:bodyPr>
            <a:normAutofit/>
          </a:bodyPr>
          <a:lstStyle/>
          <a:p>
            <a:r>
              <a:rPr lang="en-US" sz="4000" b="1" i="0" dirty="0">
                <a:solidFill>
                  <a:srgbClr val="FFFFFF"/>
                </a:solidFill>
                <a:effectLst/>
                <a:latin typeface="Source Sans Pro" panose="020B0503030403020204" pitchFamily="34" charset="0"/>
              </a:rPr>
              <a:t>Password Cracking</a:t>
            </a:r>
            <a:endParaRPr lang="en-US" sz="4000" b="1" dirty="0">
              <a:solidFill>
                <a:srgbClr val="FFFFFF"/>
              </a:solidFill>
            </a:endParaRPr>
          </a:p>
        </p:txBody>
      </p:sp>
      <p:sp>
        <p:nvSpPr>
          <p:cNvPr id="3" name="Content Placeholder 2">
            <a:extLst>
              <a:ext uri="{FF2B5EF4-FFF2-40B4-BE49-F238E27FC236}">
                <a16:creationId xmlns:a16="http://schemas.microsoft.com/office/drawing/2014/main" id="{9CD3A175-344E-0C9A-2FD6-719E4071EE52}"/>
              </a:ext>
            </a:extLst>
          </p:cNvPr>
          <p:cNvSpPr>
            <a:spLocks noGrp="1"/>
          </p:cNvSpPr>
          <p:nvPr>
            <p:ph idx="1"/>
          </p:nvPr>
        </p:nvSpPr>
        <p:spPr>
          <a:xfrm>
            <a:off x="1016001" y="3159759"/>
            <a:ext cx="9977120" cy="2346961"/>
          </a:xfrm>
        </p:spPr>
        <p:txBody>
          <a:bodyPr anchor="ctr">
            <a:noAutofit/>
          </a:bodyPr>
          <a:lstStyle/>
          <a:p>
            <a:pPr marL="0" marR="0" lvl="0" indent="0" defTabSz="914400" rtl="0" eaLnBrk="0" fontAlgn="base" latinLnBrk="0" hangingPunct="0">
              <a:spcBef>
                <a:spcPct val="0"/>
              </a:spcBef>
              <a:spcAft>
                <a:spcPct val="0"/>
              </a:spcAft>
              <a:buClrTx/>
              <a:buSzTx/>
              <a:buFontTx/>
              <a:buNone/>
              <a:tabLst/>
            </a:pPr>
            <a:r>
              <a:rPr lang="en-US" altLang="en-US" sz="1800" dirty="0">
                <a:latin typeface="Source Sans Pro" panose="020B0503030403020204" pitchFamily="34" charset="0"/>
              </a:rPr>
              <a:t>R</a:t>
            </a:r>
            <a:r>
              <a:rPr kumimoji="0" lang="en-US" altLang="en-US" sz="1800" b="0" i="0" u="none" strike="noStrike" cap="none" normalizeH="0" baseline="0" dirty="0">
                <a:ln>
                  <a:noFill/>
                </a:ln>
                <a:effectLst/>
                <a:latin typeface="Source Sans Pro" panose="020B0503030403020204" pitchFamily="34" charset="0"/>
              </a:rPr>
              <a:t>ainbow tables as a method to crack hashes that don’t use a salt.</a:t>
            </a:r>
          </a:p>
          <a:p>
            <a:pPr marL="0" marR="0" lvl="0" indent="0" defTabSz="914400" rtl="0" eaLnBrk="0" fontAlgn="base" latinLnBrk="0" hangingPunct="0">
              <a:spcBef>
                <a:spcPct val="0"/>
              </a:spcBef>
              <a:spcAft>
                <a:spcPct val="0"/>
              </a:spcAft>
              <a:buClrTx/>
              <a:buSzTx/>
              <a:buFontTx/>
              <a:buNone/>
              <a:tabLst/>
            </a:pPr>
            <a:r>
              <a:rPr lang="en-US" altLang="en-US" sz="1800" dirty="0">
                <a:latin typeface="Source Sans Pro" panose="020B0503030403020204" pitchFamily="34" charset="0"/>
              </a:rPr>
              <a:t>		- </a:t>
            </a:r>
            <a:r>
              <a:rPr lang="en-US" sz="1800" b="0" i="0" u="sng" dirty="0">
                <a:effectLst/>
                <a:latin typeface="Source Sans Pro" panose="020B0503030403020204" pitchFamily="34" charset="0"/>
                <a:hlinkClick r:id="rId2"/>
              </a:rPr>
              <a:t>online rainbow tables</a:t>
            </a:r>
            <a:endParaRPr lang="en-US" sz="1800" b="0" i="0" u="sng" dirty="0">
              <a:effectLst/>
              <a:latin typeface="Source Sans Pro" panose="020B0503030403020204" pitchFamily="34" charset="0"/>
            </a:endParaRPr>
          </a:p>
          <a:p>
            <a:pPr marL="0" marR="0" lvl="0" indent="0" defTabSz="914400" rtl="0" eaLnBrk="0" fontAlgn="base" latinLnBrk="0" hangingPunct="0">
              <a:spcBef>
                <a:spcPct val="0"/>
              </a:spcBef>
              <a:spcAft>
                <a:spcPct val="0"/>
              </a:spcAft>
              <a:buClrTx/>
              <a:buSzTx/>
              <a:buFontTx/>
              <a:buNone/>
              <a:tabLst/>
            </a:pPr>
            <a:endParaRPr kumimoji="0" lang="en-US" altLang="en-US" sz="1800" b="0" i="0" u="none" strike="noStrike" cap="none" normalizeH="0" baseline="0" dirty="0">
              <a:ln>
                <a:noFill/>
              </a:ln>
              <a:effectLst/>
              <a:latin typeface="Source Sans Pro" panose="020B0503030403020204" pitchFamily="34" charset="0"/>
            </a:endParaRPr>
          </a:p>
          <a:p>
            <a:pPr marL="0" marR="0" lvl="0" indent="0"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effectLst/>
                <a:latin typeface="Source Sans Pro" panose="020B0503030403020204" pitchFamily="34" charset="0"/>
                <a:sym typeface="Wingdings" panose="05000000000000000000" pitchFamily="2" charset="2"/>
              </a:rPr>
              <a:t></a:t>
            </a:r>
            <a:r>
              <a:rPr kumimoji="0" lang="en-US" altLang="en-US" sz="1800" b="0" i="0" u="none" strike="noStrike" cap="none" normalizeH="0" baseline="0" dirty="0">
                <a:ln>
                  <a:noFill/>
                </a:ln>
                <a:effectLst/>
                <a:latin typeface="Source Sans Pro" panose="020B0503030403020204" pitchFamily="34" charset="0"/>
              </a:rPr>
              <a:t>but what if there’s a salt involved?</a:t>
            </a:r>
            <a:endParaRPr kumimoji="0" lang="en-US" altLang="en-US" sz="1800" b="0" i="0" u="none" strike="noStrike" cap="none" normalizeH="0" baseline="0" dirty="0">
              <a:ln>
                <a:noFill/>
              </a:ln>
              <a:effectLst/>
            </a:endParaRPr>
          </a:p>
          <a:p>
            <a:pPr marL="457200" lvl="1" indent="0" eaLnBrk="0" fontAlgn="base" hangingPunct="0">
              <a:spcBef>
                <a:spcPct val="0"/>
              </a:spcBef>
              <a:spcAft>
                <a:spcPct val="0"/>
              </a:spcAft>
              <a:buNone/>
            </a:pPr>
            <a:r>
              <a:rPr kumimoji="0" lang="en-US" altLang="en-US" sz="1800" b="0" i="0" u="none" strike="noStrike" cap="none" normalizeH="0" baseline="0" dirty="0">
                <a:ln>
                  <a:noFill/>
                </a:ln>
                <a:effectLst/>
                <a:latin typeface="Source Sans Pro" panose="020B0503030403020204" pitchFamily="34" charset="0"/>
              </a:rPr>
              <a:t>You can’t “decrypt” password hashes it’s one way function. They’re not encrypted. You have to crack the hashes by hashing many different inputs (such as it covers many possible passwords), potentially adding the salt if there is one and comparing it to the target hash. Once it matches, you know what the password was. Tools like </a:t>
            </a:r>
            <a:r>
              <a:rPr kumimoji="0" lang="en-US" altLang="en-US" sz="1800" b="1" i="0" u="none" strike="noStrike" cap="none" normalizeH="0" baseline="0" dirty="0" err="1">
                <a:ln>
                  <a:noFill/>
                </a:ln>
                <a:effectLst/>
                <a:latin typeface="Source Sans Pro" panose="020B0503030403020204" pitchFamily="34" charset="0"/>
                <a:hlinkClick r:id="rId3"/>
              </a:rPr>
              <a:t>Hashcat</a:t>
            </a:r>
            <a:r>
              <a:rPr kumimoji="0" lang="en-US" altLang="en-US" sz="1800" b="0" i="0" u="none" strike="noStrike" cap="none" normalizeH="0" baseline="0" dirty="0">
                <a:ln>
                  <a:noFill/>
                </a:ln>
                <a:effectLst/>
                <a:latin typeface="Source Sans Pro" panose="020B0503030403020204" pitchFamily="34" charset="0"/>
              </a:rPr>
              <a:t> and </a:t>
            </a:r>
            <a:r>
              <a:rPr kumimoji="0" lang="en-US" altLang="en-US" sz="1800" b="1" i="0" u="none" strike="noStrike" cap="none" normalizeH="0" baseline="0" dirty="0">
                <a:ln>
                  <a:noFill/>
                </a:ln>
                <a:effectLst/>
                <a:latin typeface="Source Sans Pro" panose="020B0503030403020204" pitchFamily="34" charset="0"/>
                <a:hlinkClick r:id="rId4"/>
              </a:rPr>
              <a:t>John the Ripper</a:t>
            </a:r>
            <a:r>
              <a:rPr kumimoji="0" lang="en-US" altLang="en-US" sz="1800" b="1" i="0" u="none" strike="noStrike" cap="none" normalizeH="0" baseline="0" dirty="0">
                <a:ln>
                  <a:noFill/>
                </a:ln>
                <a:effectLst/>
                <a:latin typeface="Source Sans Pro" panose="020B0503030403020204" pitchFamily="34" charset="0"/>
              </a:rPr>
              <a:t> </a:t>
            </a:r>
            <a:r>
              <a:rPr kumimoji="0" lang="en-US" altLang="en-US" sz="1800" b="0" i="0" u="none" strike="noStrike" cap="none" normalizeH="0" baseline="0" dirty="0">
                <a:ln>
                  <a:noFill/>
                </a:ln>
                <a:effectLst/>
                <a:latin typeface="Source Sans Pro" panose="020B0503030403020204" pitchFamily="34" charset="0"/>
              </a:rPr>
              <a:t>are commonly used for these purposes.</a:t>
            </a:r>
          </a:p>
          <a:p>
            <a:pPr marL="457200" lvl="1" indent="0" eaLnBrk="0" fontAlgn="base" hangingPunct="0">
              <a:spcBef>
                <a:spcPct val="0"/>
              </a:spcBef>
              <a:spcAft>
                <a:spcPct val="0"/>
              </a:spcAft>
              <a:buNone/>
            </a:pPr>
            <a:endParaRPr kumimoji="0" lang="en-US" altLang="en-US" sz="1600" b="0" i="0" u="none" strike="noStrike" cap="none" normalizeH="0" baseline="0" dirty="0">
              <a:ln>
                <a:noFill/>
              </a:ln>
              <a:effectLst/>
              <a:latin typeface="Arial" panose="020B0604020202020204" pitchFamily="34" charset="0"/>
            </a:endParaRPr>
          </a:p>
          <a:p>
            <a:pPr marL="0" indent="0">
              <a:buNone/>
            </a:pPr>
            <a:r>
              <a:rPr lang="en-US" sz="1800" b="1" dirty="0"/>
              <a:t>	</a:t>
            </a:r>
            <a:r>
              <a:rPr lang="en-US" sz="1800" b="1" dirty="0" err="1"/>
              <a:t>Hashcat</a:t>
            </a:r>
            <a:r>
              <a:rPr lang="en-US" sz="1800" b="1" dirty="0"/>
              <a:t> basic syntax: </a:t>
            </a:r>
            <a:r>
              <a:rPr lang="en-US" sz="1800" b="1" dirty="0" err="1"/>
              <a:t>hashcat</a:t>
            </a:r>
            <a:r>
              <a:rPr lang="en-US" sz="1800" b="1" dirty="0"/>
              <a:t> -m &lt;</a:t>
            </a:r>
            <a:r>
              <a:rPr lang="en-US" sz="1800" b="1" dirty="0" err="1"/>
              <a:t>hash_type</a:t>
            </a:r>
            <a:r>
              <a:rPr lang="en-US" sz="1800" b="1" dirty="0"/>
              <a:t>&gt; -a &lt;</a:t>
            </a:r>
            <a:r>
              <a:rPr lang="en-US" sz="1800" b="1" dirty="0" err="1"/>
              <a:t>attack_mode</a:t>
            </a:r>
            <a:r>
              <a:rPr lang="en-US" sz="1800" b="1" dirty="0"/>
              <a:t>&gt; </a:t>
            </a:r>
            <a:r>
              <a:rPr lang="en-US" sz="1800" b="1" dirty="0" err="1"/>
              <a:t>hashfile</a:t>
            </a:r>
            <a:r>
              <a:rPr lang="en-US" sz="1800" b="1" dirty="0"/>
              <a:t> wordlist</a:t>
            </a:r>
          </a:p>
          <a:p>
            <a:r>
              <a:rPr lang="en-US" sz="1500" dirty="0"/>
              <a:t>-m &lt;</a:t>
            </a:r>
            <a:r>
              <a:rPr lang="en-US" sz="1500" dirty="0" err="1"/>
              <a:t>hash_type</a:t>
            </a:r>
            <a:r>
              <a:rPr lang="en-US" sz="1500" dirty="0"/>
              <a:t>&gt; specifies the hash-type in numeric format.</a:t>
            </a:r>
          </a:p>
          <a:p>
            <a:pPr marL="914400" lvl="2" indent="0">
              <a:buNone/>
            </a:pPr>
            <a:r>
              <a:rPr lang="en-US" sz="1500" dirty="0"/>
              <a:t>For example, -m 1000 is for NTLM. Check the official documentation (man </a:t>
            </a:r>
            <a:r>
              <a:rPr lang="en-US" sz="1500" dirty="0" err="1"/>
              <a:t>hashcat</a:t>
            </a:r>
            <a:r>
              <a:rPr lang="en-US" sz="1500" dirty="0"/>
              <a:t>) and </a:t>
            </a:r>
            <a:r>
              <a:rPr lang="en-US" sz="1500" b="1" dirty="0" err="1"/>
              <a:t>Hashcat</a:t>
            </a:r>
            <a:r>
              <a:rPr lang="en-US" sz="1500" dirty="0"/>
              <a:t> </a:t>
            </a:r>
            <a:r>
              <a:rPr lang="en-US" sz="1500" b="1" dirty="0">
                <a:hlinkClick r:id="rId5"/>
              </a:rPr>
              <a:t>example page</a:t>
            </a:r>
            <a:r>
              <a:rPr lang="en-US" sz="1500" dirty="0"/>
              <a:t> to find the hash type code to use.</a:t>
            </a:r>
          </a:p>
          <a:p>
            <a:r>
              <a:rPr lang="en-US" sz="1500" dirty="0"/>
              <a:t>-a &lt;</a:t>
            </a:r>
            <a:r>
              <a:rPr lang="en-US" sz="1500" dirty="0" err="1"/>
              <a:t>attack_mode</a:t>
            </a:r>
            <a:r>
              <a:rPr lang="en-US" sz="1500" dirty="0"/>
              <a:t>&gt; specifies the attack-mode. </a:t>
            </a:r>
          </a:p>
          <a:p>
            <a:pPr marL="0" indent="0">
              <a:buNone/>
            </a:pPr>
            <a:r>
              <a:rPr lang="en-US" sz="1500" dirty="0"/>
              <a:t>	For example, -a 0 is for straight, i.e., trying one password from the wordlist after the other.</a:t>
            </a:r>
          </a:p>
          <a:p>
            <a:r>
              <a:rPr lang="en-US" sz="1500" dirty="0" err="1"/>
              <a:t>hashfile</a:t>
            </a:r>
            <a:r>
              <a:rPr lang="en-US" sz="1500" dirty="0"/>
              <a:t> is the file containing the hash you want to crack.</a:t>
            </a:r>
          </a:p>
          <a:p>
            <a:r>
              <a:rPr lang="en-US" sz="1500" dirty="0"/>
              <a:t>wordlist is the security word list you want to use in your attack.</a:t>
            </a:r>
          </a:p>
          <a:p>
            <a:endParaRPr lang="en-US" sz="1600" dirty="0"/>
          </a:p>
        </p:txBody>
      </p:sp>
    </p:spTree>
    <p:extLst>
      <p:ext uri="{BB962C8B-B14F-4D97-AF65-F5344CB8AC3E}">
        <p14:creationId xmlns:p14="http://schemas.microsoft.com/office/powerpoint/2010/main" val="3511837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1B493-1CBE-DFD1-09FF-92DDDD58910D}"/>
              </a:ext>
            </a:extLst>
          </p:cNvPr>
          <p:cNvSpPr>
            <a:spLocks noGrp="1"/>
          </p:cNvSpPr>
          <p:nvPr>
            <p:ph type="title"/>
          </p:nvPr>
        </p:nvSpPr>
        <p:spPr>
          <a:xfrm>
            <a:off x="838200" y="216311"/>
            <a:ext cx="10515600" cy="875070"/>
          </a:xfrm>
        </p:spPr>
        <p:txBody>
          <a:bodyPr/>
          <a:lstStyle/>
          <a:p>
            <a:r>
              <a:rPr lang="en-US" b="0" i="0" dirty="0">
                <a:effectLst/>
                <a:latin typeface="Ubuntu" panose="020B0504030602030204" pitchFamily="34" charset="0"/>
              </a:rPr>
              <a:t>John the Ripper</a:t>
            </a:r>
            <a:endParaRPr lang="en-US" dirty="0"/>
          </a:p>
        </p:txBody>
      </p:sp>
      <p:sp>
        <p:nvSpPr>
          <p:cNvPr id="3" name="Content Placeholder 2">
            <a:extLst>
              <a:ext uri="{FF2B5EF4-FFF2-40B4-BE49-F238E27FC236}">
                <a16:creationId xmlns:a16="http://schemas.microsoft.com/office/drawing/2014/main" id="{E08AC864-80C5-F167-B151-76673152B4BD}"/>
              </a:ext>
            </a:extLst>
          </p:cNvPr>
          <p:cNvSpPr>
            <a:spLocks noGrp="1"/>
          </p:cNvSpPr>
          <p:nvPr>
            <p:ph idx="1"/>
          </p:nvPr>
        </p:nvSpPr>
        <p:spPr>
          <a:xfrm>
            <a:off x="838199" y="1533832"/>
            <a:ext cx="10704871" cy="4837471"/>
          </a:xfrm>
        </p:spPr>
        <p:txBody>
          <a:bodyPr>
            <a:normAutofit fontScale="92500" lnSpcReduction="20000"/>
          </a:bodyPr>
          <a:lstStyle/>
          <a:p>
            <a:r>
              <a:rPr lang="en-US" b="0" i="0" dirty="0">
                <a:solidFill>
                  <a:srgbClr val="525A6A"/>
                </a:solidFill>
                <a:effectLst/>
                <a:latin typeface="Source Sans Pro" panose="020B0503030403020204" pitchFamily="34" charset="0"/>
              </a:rPr>
              <a:t>John the Ripper is a free and open-source password-cracking tool. It can crack passwords stored in various formats, including hashes, passwords, and encrypted private keys. It can be used to test passwords' security and recover lost passwords.</a:t>
            </a:r>
          </a:p>
          <a:p>
            <a:r>
              <a:rPr lang="en-US" b="0" i="0" dirty="0">
                <a:solidFill>
                  <a:srgbClr val="151C2B"/>
                </a:solidFill>
                <a:effectLst/>
                <a:latin typeface="Source Sans Pro" panose="020B0503030403020204" pitchFamily="34" charset="0"/>
              </a:rPr>
              <a:t>process is called a </a:t>
            </a:r>
            <a:r>
              <a:rPr lang="en-US" b="1" i="0" dirty="0">
                <a:solidFill>
                  <a:srgbClr val="151C2B"/>
                </a:solidFill>
                <a:effectLst/>
                <a:latin typeface="Source Sans Pro" panose="020B0503030403020204" pitchFamily="34" charset="0"/>
              </a:rPr>
              <a:t>dictionary attack</a:t>
            </a:r>
            <a:r>
              <a:rPr lang="en-US" dirty="0">
                <a:solidFill>
                  <a:srgbClr val="525A6A"/>
                </a:solidFill>
                <a:latin typeface="Source Sans Pro" panose="020B0503030403020204" pitchFamily="34" charset="0"/>
              </a:rPr>
              <a:t>.</a:t>
            </a:r>
          </a:p>
          <a:p>
            <a:r>
              <a:rPr lang="en-US" b="1" i="0" dirty="0">
                <a:solidFill>
                  <a:srgbClr val="151C2B"/>
                </a:solidFill>
                <a:effectLst/>
                <a:latin typeface="Source Sans Pro" panose="020B0503030403020204" pitchFamily="34" charset="0"/>
              </a:rPr>
              <a:t>Jumbo John</a:t>
            </a:r>
            <a:r>
              <a:rPr lang="en-US" dirty="0">
                <a:solidFill>
                  <a:srgbClr val="151C2B"/>
                </a:solidFill>
                <a:latin typeface="Source Sans Pro" panose="020B0503030403020204" pitchFamily="34" charset="0"/>
              </a:rPr>
              <a:t> </a:t>
            </a:r>
            <a:r>
              <a:rPr lang="en-US" b="0" i="0" dirty="0">
                <a:solidFill>
                  <a:srgbClr val="151C2B"/>
                </a:solidFill>
                <a:effectLst/>
                <a:latin typeface="Source Sans Pro" panose="020B0503030403020204" pitchFamily="34" charset="0"/>
              </a:rPr>
              <a:t>the most popular extended version of John the Ripper.</a:t>
            </a:r>
          </a:p>
          <a:p>
            <a:pPr marL="0" indent="0">
              <a:buNone/>
            </a:pPr>
            <a:r>
              <a:rPr lang="en-US" dirty="0">
                <a:solidFill>
                  <a:srgbClr val="151C2B"/>
                </a:solidFill>
                <a:latin typeface="Source Sans Pro" panose="020B0503030403020204" pitchFamily="34" charset="0"/>
                <a:sym typeface="Wingdings" panose="05000000000000000000" pitchFamily="2" charset="2"/>
              </a:rPr>
              <a:t>	</a:t>
            </a:r>
            <a:r>
              <a:rPr lang="en-US" b="0" i="0" dirty="0">
                <a:solidFill>
                  <a:srgbClr val="151C2B"/>
                </a:solidFill>
                <a:effectLst/>
                <a:latin typeface="Source Sans Pro" panose="020B0503030403020204" pitchFamily="34" charset="0"/>
              </a:rPr>
              <a:t> </a:t>
            </a:r>
            <a:r>
              <a:rPr lang="en-US" sz="2000" b="0" i="0" dirty="0">
                <a:solidFill>
                  <a:srgbClr val="151C2B"/>
                </a:solidFill>
                <a:effectLst/>
                <a:latin typeface="Source Sans Pro" panose="020B0503030403020204" pitchFamily="34" charset="0"/>
              </a:rPr>
              <a:t>standard “core” distribution, and multiple community editions</a:t>
            </a:r>
            <a:endParaRPr lang="en-US" sz="2000" dirty="0">
              <a:solidFill>
                <a:srgbClr val="151C2B"/>
              </a:solidFill>
              <a:latin typeface="Source Sans Pro" panose="020B0503030403020204" pitchFamily="34" charset="0"/>
            </a:endParaRPr>
          </a:p>
          <a:p>
            <a:r>
              <a:rPr lang="en-US" b="0" i="0" dirty="0">
                <a:solidFill>
                  <a:srgbClr val="151C2B"/>
                </a:solidFill>
                <a:effectLst/>
                <a:latin typeface="Source Sans Pro" panose="020B0503030403020204" pitchFamily="34" charset="0"/>
              </a:rPr>
              <a:t>John has built-in features to detect what type of hash it’s being given and to select appropriate rules and formats to crack it for you.</a:t>
            </a:r>
          </a:p>
          <a:p>
            <a:pPr marL="0" indent="0">
              <a:buNone/>
            </a:pPr>
            <a:r>
              <a:rPr lang="en-US" dirty="0">
                <a:solidFill>
                  <a:srgbClr val="151C2B"/>
                </a:solidFill>
                <a:latin typeface="Source Sans Pro" panose="020B0503030403020204" pitchFamily="34" charset="0"/>
                <a:sym typeface="Wingdings" panose="05000000000000000000" pitchFamily="2" charset="2"/>
              </a:rPr>
              <a:t>	 </a:t>
            </a:r>
            <a:r>
              <a:rPr lang="en-US" b="0" i="0" dirty="0">
                <a:solidFill>
                  <a:srgbClr val="151C2B"/>
                </a:solidFill>
                <a:effectLst/>
                <a:latin typeface="Source Sans Pro" panose="020B0503030403020204" pitchFamily="34" charset="0"/>
              </a:rPr>
              <a:t>this isn’t always the best idea as it can be unreliable</a:t>
            </a:r>
          </a:p>
          <a:p>
            <a:r>
              <a:rPr lang="en-US" b="0" i="0" dirty="0">
                <a:solidFill>
                  <a:srgbClr val="151C2B"/>
                </a:solidFill>
                <a:effectLst/>
                <a:latin typeface="Source Sans Pro" panose="020B0503030403020204" pitchFamily="34" charset="0"/>
              </a:rPr>
              <a:t>Know the Hash-Type</a:t>
            </a:r>
          </a:p>
          <a:p>
            <a:pPr lvl="1">
              <a:buFont typeface="Wingdings" panose="05000000000000000000" pitchFamily="2" charset="2"/>
              <a:buChar char="à"/>
            </a:pPr>
            <a:r>
              <a:rPr lang="en-US" dirty="0">
                <a:solidFill>
                  <a:srgbClr val="151C2B"/>
                </a:solidFill>
                <a:latin typeface="Source Sans Pro" panose="020B0503030403020204" pitchFamily="34" charset="0"/>
                <a:sym typeface="Wingdings" panose="05000000000000000000" pitchFamily="2" charset="2"/>
              </a:rPr>
              <a:t>Hash Analyzer, </a:t>
            </a:r>
            <a:r>
              <a:rPr lang="en-US" dirty="0">
                <a:solidFill>
                  <a:srgbClr val="151C2B"/>
                </a:solidFill>
                <a:latin typeface="Source Sans Pro" panose="020B0503030403020204" pitchFamily="34" charset="0"/>
                <a:sym typeface="Wingdings" panose="05000000000000000000" pitchFamily="2" charset="2"/>
                <a:hlinkClick r:id="rId2"/>
              </a:rPr>
              <a:t>Hash Identifier</a:t>
            </a:r>
            <a:r>
              <a:rPr lang="en-US" dirty="0">
                <a:solidFill>
                  <a:srgbClr val="151C2B"/>
                </a:solidFill>
                <a:latin typeface="Source Sans Pro" panose="020B0503030403020204" pitchFamily="34" charset="0"/>
                <a:sym typeface="Wingdings" panose="05000000000000000000" pitchFamily="2" charset="2"/>
              </a:rPr>
              <a:t>, </a:t>
            </a:r>
            <a:r>
              <a:rPr lang="en-US" dirty="0" err="1">
                <a:solidFill>
                  <a:srgbClr val="151C2B"/>
                </a:solidFill>
                <a:latin typeface="Source Sans Pro" panose="020B0503030403020204" pitchFamily="34" charset="0"/>
                <a:sym typeface="Wingdings" panose="05000000000000000000" pitchFamily="2" charset="2"/>
                <a:hlinkClick r:id="rId3"/>
              </a:rPr>
              <a:t>Hash_id</a:t>
            </a:r>
            <a:r>
              <a:rPr lang="en-US" dirty="0">
                <a:solidFill>
                  <a:srgbClr val="151C2B"/>
                </a:solidFill>
                <a:latin typeface="Source Sans Pro" panose="020B0503030403020204" pitchFamily="34" charset="0"/>
                <a:sym typeface="Wingdings" panose="05000000000000000000" pitchFamily="2" charset="2"/>
                <a:hlinkClick r:id="rId3"/>
              </a:rPr>
              <a:t> python Tool</a:t>
            </a:r>
            <a:r>
              <a:rPr lang="en-US" dirty="0">
                <a:solidFill>
                  <a:srgbClr val="151C2B"/>
                </a:solidFill>
                <a:latin typeface="Source Sans Pro" panose="020B0503030403020204" pitchFamily="34" charset="0"/>
                <a:sym typeface="Wingdings" panose="05000000000000000000" pitchFamily="2" charset="2"/>
              </a:rPr>
              <a:t> </a:t>
            </a:r>
            <a:r>
              <a:rPr lang="en-US" dirty="0">
                <a:solidFill>
                  <a:schemeClr val="accent4">
                    <a:lumMod val="75000"/>
                  </a:schemeClr>
                </a:solidFill>
                <a:latin typeface="Source Sans Pro" panose="020B0503030403020204" pitchFamily="34" charset="0"/>
                <a:sym typeface="Wingdings" panose="05000000000000000000" pitchFamily="2" charset="2"/>
              </a:rPr>
              <a:t>(Download the Script then run it with python), </a:t>
            </a:r>
            <a:r>
              <a:rPr lang="en-US" dirty="0" err="1">
                <a:solidFill>
                  <a:schemeClr val="accent4">
                    <a:lumMod val="75000"/>
                  </a:schemeClr>
                </a:solidFill>
                <a:latin typeface="Source Sans Pro" panose="020B0503030403020204" pitchFamily="34" charset="0"/>
                <a:sym typeface="Wingdings" panose="05000000000000000000" pitchFamily="2" charset="2"/>
              </a:rPr>
              <a:t>Hashid</a:t>
            </a:r>
            <a:r>
              <a:rPr lang="en-US" dirty="0">
                <a:solidFill>
                  <a:schemeClr val="accent4">
                    <a:lumMod val="75000"/>
                  </a:schemeClr>
                </a:solidFill>
                <a:latin typeface="Source Sans Pro" panose="020B0503030403020204" pitchFamily="34" charset="0"/>
                <a:sym typeface="Wingdings" panose="05000000000000000000" pitchFamily="2" charset="2"/>
              </a:rPr>
              <a:t> </a:t>
            </a:r>
            <a:r>
              <a:rPr lang="en-US" dirty="0" err="1">
                <a:solidFill>
                  <a:schemeClr val="accent4">
                    <a:lumMod val="75000"/>
                  </a:schemeClr>
                </a:solidFill>
                <a:latin typeface="Source Sans Pro" panose="020B0503030403020204" pitchFamily="34" charset="0"/>
                <a:sym typeface="Wingdings" panose="05000000000000000000" pitchFamily="2" charset="2"/>
              </a:rPr>
              <a:t>linux</a:t>
            </a:r>
            <a:r>
              <a:rPr lang="en-US" dirty="0">
                <a:solidFill>
                  <a:schemeClr val="accent4">
                    <a:lumMod val="75000"/>
                  </a:schemeClr>
                </a:solidFill>
                <a:latin typeface="Source Sans Pro" panose="020B0503030403020204" pitchFamily="34" charset="0"/>
                <a:sym typeface="Wingdings" panose="05000000000000000000" pitchFamily="2" charset="2"/>
              </a:rPr>
              <a:t> tool</a:t>
            </a:r>
          </a:p>
          <a:p>
            <a:pPr lvl="1">
              <a:buFont typeface="Wingdings" panose="05000000000000000000" pitchFamily="2" charset="2"/>
              <a:buChar char="à"/>
            </a:pPr>
            <a:r>
              <a:rPr lang="en-US" b="0" i="0" dirty="0">
                <a:solidFill>
                  <a:schemeClr val="accent4">
                    <a:lumMod val="75000"/>
                  </a:schemeClr>
                </a:solidFill>
                <a:effectLst/>
                <a:latin typeface="Source Sans Pro" panose="020B0503030403020204" pitchFamily="34" charset="0"/>
              </a:rPr>
              <a:t>Cracking: </a:t>
            </a:r>
            <a:r>
              <a:rPr lang="en-US" b="0" i="0" dirty="0">
                <a:solidFill>
                  <a:schemeClr val="accent4">
                    <a:lumMod val="75000"/>
                  </a:schemeClr>
                </a:solidFill>
                <a:effectLst/>
                <a:latin typeface="Source Sans Pro" panose="020B0503030403020204" pitchFamily="34" charset="0"/>
                <a:hlinkClick r:id="rId4"/>
              </a:rPr>
              <a:t>https://crackstation.net/</a:t>
            </a:r>
            <a:r>
              <a:rPr lang="en-US" b="0" i="0" dirty="0">
                <a:solidFill>
                  <a:schemeClr val="accent4">
                    <a:lumMod val="75000"/>
                  </a:schemeClr>
                </a:solidFill>
                <a:effectLst/>
                <a:latin typeface="Source Sans Pro" panose="020B0503030403020204" pitchFamily="34" charset="0"/>
              </a:rPr>
              <a:t> , hases.com, </a:t>
            </a:r>
          </a:p>
        </p:txBody>
      </p:sp>
    </p:spTree>
    <p:extLst>
      <p:ext uri="{BB962C8B-B14F-4D97-AF65-F5344CB8AC3E}">
        <p14:creationId xmlns:p14="http://schemas.microsoft.com/office/powerpoint/2010/main" val="4222984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4DA68-5BB0-8274-D802-3D2F7D2590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1E66E9-7473-F419-3C81-3CA001B816CE}"/>
              </a:ext>
            </a:extLst>
          </p:cNvPr>
          <p:cNvSpPr>
            <a:spLocks noGrp="1"/>
          </p:cNvSpPr>
          <p:nvPr>
            <p:ph type="title"/>
          </p:nvPr>
        </p:nvSpPr>
        <p:spPr>
          <a:xfrm>
            <a:off x="838200" y="216311"/>
            <a:ext cx="10515600" cy="875070"/>
          </a:xfrm>
        </p:spPr>
        <p:txBody>
          <a:bodyPr/>
          <a:lstStyle/>
          <a:p>
            <a:r>
              <a:rPr lang="en-US" b="0" i="0" dirty="0">
                <a:effectLst/>
                <a:latin typeface="Ubuntu" panose="020B0504030602030204" pitchFamily="34" charset="0"/>
              </a:rPr>
              <a:t>John the Ripper</a:t>
            </a:r>
            <a:endParaRPr lang="en-US" dirty="0"/>
          </a:p>
        </p:txBody>
      </p:sp>
      <p:sp>
        <p:nvSpPr>
          <p:cNvPr id="3" name="Content Placeholder 2">
            <a:extLst>
              <a:ext uri="{FF2B5EF4-FFF2-40B4-BE49-F238E27FC236}">
                <a16:creationId xmlns:a16="http://schemas.microsoft.com/office/drawing/2014/main" id="{D92EE981-423A-0D1C-718B-692A2EF76CD2}"/>
              </a:ext>
            </a:extLst>
          </p:cNvPr>
          <p:cNvSpPr>
            <a:spLocks noGrp="1"/>
          </p:cNvSpPr>
          <p:nvPr>
            <p:ph idx="1"/>
          </p:nvPr>
        </p:nvSpPr>
        <p:spPr>
          <a:xfrm>
            <a:off x="838200" y="1533832"/>
            <a:ext cx="10515600" cy="4837471"/>
          </a:xfrm>
        </p:spPr>
        <p:txBody>
          <a:bodyPr/>
          <a:lstStyle/>
          <a:p>
            <a:r>
              <a:rPr lang="en-US" dirty="0"/>
              <a:t>Syntax  </a:t>
            </a:r>
            <a:r>
              <a:rPr lang="en-US" dirty="0">
                <a:sym typeface="Wingdings" panose="05000000000000000000" pitchFamily="2" charset="2"/>
              </a:rPr>
              <a:t>		     </a:t>
            </a:r>
            <a:r>
              <a:rPr lang="en-US" b="1" dirty="0"/>
              <a:t>john [options] [file path]</a:t>
            </a:r>
          </a:p>
          <a:p>
            <a:endParaRPr lang="en-US" dirty="0"/>
          </a:p>
          <a:p>
            <a:r>
              <a:rPr lang="en-US" b="1" dirty="0"/>
              <a:t>john</a:t>
            </a:r>
            <a:r>
              <a:rPr lang="en-US" dirty="0"/>
              <a:t>: Invokes the John the Ripper program</a:t>
            </a:r>
          </a:p>
          <a:p>
            <a:r>
              <a:rPr lang="en-US" dirty="0"/>
              <a:t>[</a:t>
            </a:r>
            <a:r>
              <a:rPr lang="en-US" b="1" dirty="0"/>
              <a:t>options</a:t>
            </a:r>
            <a:r>
              <a:rPr lang="en-US" dirty="0"/>
              <a:t>]: Specifies the options you want to use</a:t>
            </a:r>
          </a:p>
          <a:p>
            <a:r>
              <a:rPr lang="en-US" dirty="0"/>
              <a:t>[</a:t>
            </a:r>
            <a:r>
              <a:rPr lang="en-US" b="1" dirty="0"/>
              <a:t>file path</a:t>
            </a:r>
            <a:r>
              <a:rPr lang="en-US" dirty="0"/>
              <a:t>]: The file containing the hash you’re trying to crack; if it’s in the same directory, you won’t need to name a path, just the file.</a:t>
            </a:r>
          </a:p>
          <a:p>
            <a:r>
              <a:rPr lang="en-US" b="1" dirty="0"/>
              <a:t>--format</a:t>
            </a:r>
            <a:r>
              <a:rPr lang="en-US" dirty="0"/>
              <a:t>=: This is the flag to tell John that you’re giving it a hash of a specific format and to use the following format to crack it.</a:t>
            </a:r>
          </a:p>
          <a:p>
            <a:r>
              <a:rPr lang="en-US" b="1" dirty="0"/>
              <a:t>--wordlist</a:t>
            </a:r>
            <a:r>
              <a:rPr lang="en-US" dirty="0"/>
              <a:t>=: Specifies using wordlist mode, reading from the file that you supply in the provided path.</a:t>
            </a:r>
          </a:p>
        </p:txBody>
      </p:sp>
    </p:spTree>
    <p:extLst>
      <p:ext uri="{BB962C8B-B14F-4D97-AF65-F5344CB8AC3E}">
        <p14:creationId xmlns:p14="http://schemas.microsoft.com/office/powerpoint/2010/main" val="27427463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393525-EA73-3301-B453-F197033E55D8}"/>
              </a:ext>
            </a:extLst>
          </p:cNvPr>
          <p:cNvSpPr>
            <a:spLocks noGrp="1"/>
          </p:cNvSpPr>
          <p:nvPr>
            <p:ph idx="1"/>
          </p:nvPr>
        </p:nvSpPr>
        <p:spPr/>
        <p:txBody>
          <a:bodyPr/>
          <a:lstStyle/>
          <a:p>
            <a:pPr marL="0" indent="0">
              <a:buNone/>
            </a:pPr>
            <a:endParaRPr lang="en-US" dirty="0"/>
          </a:p>
          <a:p>
            <a:pPr marL="0" indent="0">
              <a:buNone/>
            </a:pPr>
            <a:r>
              <a:rPr lang="en-US" dirty="0"/>
              <a:t>				</a:t>
            </a:r>
            <a:r>
              <a:rPr lang="en-US" dirty="0">
                <a:hlinkClick r:id="rId2"/>
              </a:rPr>
              <a:t>Crack the Hash </a:t>
            </a:r>
            <a:endParaRPr lang="en-US" dirty="0"/>
          </a:p>
          <a:p>
            <a:pPr marL="0" indent="0">
              <a:buNone/>
            </a:pPr>
            <a:endParaRPr lang="en-US" dirty="0"/>
          </a:p>
        </p:txBody>
      </p:sp>
    </p:spTree>
    <p:extLst>
      <p:ext uri="{BB962C8B-B14F-4D97-AF65-F5344CB8AC3E}">
        <p14:creationId xmlns:p14="http://schemas.microsoft.com/office/powerpoint/2010/main" val="3925699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37935-ACF6-5E32-9B0D-BA06E22D3AEB}"/>
              </a:ext>
            </a:extLst>
          </p:cNvPr>
          <p:cNvSpPr>
            <a:spLocks noGrp="1"/>
          </p:cNvSpPr>
          <p:nvPr>
            <p:ph type="title"/>
          </p:nvPr>
        </p:nvSpPr>
        <p:spPr>
          <a:xfrm>
            <a:off x="838200" y="188145"/>
            <a:ext cx="10515600" cy="785249"/>
          </a:xfrm>
        </p:spPr>
        <p:txBody>
          <a:bodyPr/>
          <a:lstStyle/>
          <a:p>
            <a:r>
              <a:rPr lang="en-US" b="0" i="0" dirty="0">
                <a:solidFill>
                  <a:srgbClr val="151C2B"/>
                </a:solidFill>
                <a:effectLst/>
                <a:latin typeface="Ubuntu" panose="020B0504030602030204" pitchFamily="34" charset="0"/>
              </a:rPr>
              <a:t>Unix </a:t>
            </a:r>
            <a:r>
              <a:rPr lang="en-US" b="0" i="0" dirty="0" err="1">
                <a:solidFill>
                  <a:srgbClr val="151C2B"/>
                </a:solidFill>
                <a:effectLst/>
                <a:latin typeface="Ubuntu" panose="020B0504030602030204" pitchFamily="34" charset="0"/>
              </a:rPr>
              <a:t>Hasing</a:t>
            </a:r>
            <a:endParaRPr lang="en-US" dirty="0"/>
          </a:p>
        </p:txBody>
      </p:sp>
      <p:sp>
        <p:nvSpPr>
          <p:cNvPr id="3" name="Content Placeholder 2">
            <a:extLst>
              <a:ext uri="{FF2B5EF4-FFF2-40B4-BE49-F238E27FC236}">
                <a16:creationId xmlns:a16="http://schemas.microsoft.com/office/drawing/2014/main" id="{B302317A-0046-E026-371B-722870B9ED1F}"/>
              </a:ext>
            </a:extLst>
          </p:cNvPr>
          <p:cNvSpPr>
            <a:spLocks noGrp="1"/>
          </p:cNvSpPr>
          <p:nvPr>
            <p:ph idx="1"/>
          </p:nvPr>
        </p:nvSpPr>
        <p:spPr>
          <a:xfrm>
            <a:off x="838200" y="1189703"/>
            <a:ext cx="10515600" cy="4987260"/>
          </a:xfrm>
        </p:spPr>
        <p:txBody>
          <a:bodyPr>
            <a:noAutofit/>
          </a:bodyPr>
          <a:lstStyle/>
          <a:p>
            <a:pPr marL="0" marR="0">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The encrypted password field contains the </a:t>
            </a:r>
            <a:r>
              <a:rPr lang="en-US" sz="2000" b="1" kern="100" dirty="0">
                <a:effectLst/>
                <a:latin typeface="Aptos" panose="020B0004020202020204" pitchFamily="34" charset="0"/>
                <a:ea typeface="Aptos" panose="020B0004020202020204" pitchFamily="34" charset="0"/>
                <a:cs typeface="Arial" panose="020B0604020202020204" pitchFamily="34" charset="0"/>
              </a:rPr>
              <a:t>hashed passphrase</a:t>
            </a:r>
            <a:r>
              <a:rPr lang="en-US" sz="2000" kern="100" dirty="0">
                <a:effectLst/>
                <a:latin typeface="Aptos" panose="020B0004020202020204" pitchFamily="34" charset="0"/>
                <a:ea typeface="Aptos" panose="020B0004020202020204" pitchFamily="34" charset="0"/>
                <a:cs typeface="Arial" panose="020B0604020202020204" pitchFamily="34" charset="0"/>
              </a:rPr>
              <a:t> with four components: prefix (algorithm id), options (parameters), salt, and hash.</a:t>
            </a:r>
          </a:p>
          <a:p>
            <a:pPr marL="0" marR="0">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It is saved in the format </a:t>
            </a:r>
            <a:r>
              <a:rPr lang="en-US" sz="2000" kern="100" dirty="0">
                <a:effectLst/>
                <a:highlight>
                  <a:srgbClr val="00FF00"/>
                </a:highlight>
                <a:latin typeface="Aptos" panose="020B0004020202020204" pitchFamily="34" charset="0"/>
                <a:ea typeface="Aptos" panose="020B0004020202020204" pitchFamily="34" charset="0"/>
                <a:cs typeface="Arial" panose="020B0604020202020204" pitchFamily="34" charset="0"/>
              </a:rPr>
              <a:t>$</a:t>
            </a:r>
            <a:r>
              <a:rPr lang="en-US" sz="2000" kern="100" dirty="0" err="1">
                <a:effectLst/>
                <a:highlight>
                  <a:srgbClr val="00FF00"/>
                </a:highlight>
                <a:latin typeface="Aptos" panose="020B0004020202020204" pitchFamily="34" charset="0"/>
                <a:ea typeface="Aptos" panose="020B0004020202020204" pitchFamily="34" charset="0"/>
                <a:cs typeface="Arial" panose="020B0604020202020204" pitchFamily="34" charset="0"/>
              </a:rPr>
              <a:t>prefix$options$salt$hash</a:t>
            </a:r>
            <a:r>
              <a:rPr lang="en-US" sz="2000" kern="100" dirty="0">
                <a:effectLst/>
                <a:latin typeface="Aptos" panose="020B0004020202020204" pitchFamily="34" charset="0"/>
                <a:ea typeface="Aptos" panose="020B0004020202020204" pitchFamily="34" charset="0"/>
                <a:cs typeface="Arial" panose="020B0604020202020204" pitchFamily="34" charset="0"/>
              </a:rPr>
              <a:t>. The prefix makes it easy to </a:t>
            </a:r>
            <a:r>
              <a:rPr lang="en-US" sz="2000" kern="100" dirty="0" err="1">
                <a:effectLst/>
                <a:latin typeface="Aptos" panose="020B0004020202020204" pitchFamily="34" charset="0"/>
                <a:ea typeface="Aptos" panose="020B0004020202020204" pitchFamily="34" charset="0"/>
                <a:cs typeface="Arial" panose="020B0604020202020204" pitchFamily="34" charset="0"/>
              </a:rPr>
              <a:t>recognise</a:t>
            </a:r>
            <a:r>
              <a:rPr lang="en-US" sz="2000" kern="100" dirty="0">
                <a:effectLst/>
                <a:latin typeface="Aptos" panose="020B0004020202020204" pitchFamily="34" charset="0"/>
                <a:ea typeface="Aptos" panose="020B0004020202020204" pitchFamily="34" charset="0"/>
                <a:cs typeface="Arial" panose="020B0604020202020204" pitchFamily="34" charset="0"/>
              </a:rPr>
              <a:t> Unix and Linux-style passwords; it </a:t>
            </a:r>
            <a:r>
              <a:rPr lang="en-US" sz="2000" b="1" kern="100" dirty="0">
                <a:effectLst/>
                <a:latin typeface="Aptos" panose="020B0004020202020204" pitchFamily="34" charset="0"/>
                <a:ea typeface="Aptos" panose="020B0004020202020204" pitchFamily="34" charset="0"/>
                <a:cs typeface="Arial" panose="020B0604020202020204" pitchFamily="34" charset="0"/>
              </a:rPr>
              <a:t>specifies the hashing algorithm</a:t>
            </a:r>
            <a:r>
              <a:rPr lang="en-US" sz="2000" kern="100" dirty="0">
                <a:effectLst/>
                <a:latin typeface="Aptos" panose="020B0004020202020204" pitchFamily="34" charset="0"/>
                <a:ea typeface="Aptos" panose="020B0004020202020204" pitchFamily="34" charset="0"/>
                <a:cs typeface="Arial" panose="020B0604020202020204" pitchFamily="34" charset="0"/>
              </a:rPr>
              <a:t> used to generate the hash.</a:t>
            </a:r>
          </a:p>
          <a:p>
            <a:pPr marL="0" marR="0" indent="0">
              <a:lnSpc>
                <a:spcPct val="115000"/>
              </a:lnSpc>
              <a:spcAft>
                <a:spcPts val="800"/>
              </a:spcAft>
              <a:buNone/>
            </a:pPr>
            <a:endParaRPr lang="en-US" sz="2000" kern="100" dirty="0">
              <a:effectLst/>
              <a:latin typeface="Aptos" panose="020B0004020202020204" pitchFamily="34" charset="0"/>
              <a:ea typeface="Aptos" panose="020B0004020202020204" pitchFamily="34" charset="0"/>
              <a:cs typeface="Arial" panose="020B0604020202020204" pitchFamily="34"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2000" kern="100" dirty="0">
                <a:effectLst/>
                <a:latin typeface="Aptos" panose="020B0004020202020204" pitchFamily="34" charset="0"/>
                <a:ea typeface="Aptos" panose="020B0004020202020204" pitchFamily="34" charset="0"/>
                <a:cs typeface="Arial" panose="020B0604020202020204" pitchFamily="34" charset="0"/>
              </a:rPr>
              <a:t>Unix-style password </a:t>
            </a:r>
            <a:r>
              <a:rPr lang="en-US" sz="2000" b="1" kern="100" dirty="0">
                <a:effectLst/>
                <a:latin typeface="Aptos" panose="020B0004020202020204" pitchFamily="34" charset="0"/>
                <a:ea typeface="Aptos" panose="020B0004020202020204" pitchFamily="34" charset="0"/>
                <a:cs typeface="Arial" panose="020B0604020202020204" pitchFamily="34" charset="0"/>
              </a:rPr>
              <a:t>prefixes</a:t>
            </a:r>
            <a:r>
              <a:rPr lang="en-US" sz="2000" kern="100" dirty="0">
                <a:effectLst/>
                <a:latin typeface="Aptos" panose="020B0004020202020204" pitchFamily="34" charset="0"/>
                <a:ea typeface="Aptos" panose="020B0004020202020204" pitchFamily="34" charset="0"/>
                <a:cs typeface="Arial" panose="020B0604020202020204" pitchFamily="34" charset="0"/>
              </a:rPr>
              <a:t> listed in the order of decreasing strength.</a:t>
            </a:r>
          </a:p>
          <a:p>
            <a:pPr marL="457200" marR="0">
              <a:lnSpc>
                <a:spcPct val="115000"/>
              </a:lnSpc>
              <a:spcAft>
                <a:spcPts val="800"/>
              </a:spcAft>
            </a:pPr>
            <a:r>
              <a:rPr lang="en-US" sz="2000" b="1" kern="100" dirty="0">
                <a:effectLst/>
                <a:latin typeface="Aptos" panose="020B0004020202020204" pitchFamily="34" charset="0"/>
                <a:ea typeface="Aptos" panose="020B0004020202020204" pitchFamily="34" charset="0"/>
                <a:cs typeface="Arial" panose="020B0604020202020204" pitchFamily="34" charset="0"/>
              </a:rPr>
              <a:t>$y$</a:t>
            </a:r>
            <a:r>
              <a:rPr lang="en-US" sz="2000" kern="100" dirty="0">
                <a:effectLst/>
                <a:latin typeface="Aptos" panose="020B0004020202020204" pitchFamily="34" charset="0"/>
                <a:ea typeface="Aptos" panose="020B0004020202020204" pitchFamily="34" charset="0"/>
                <a:cs typeface="Arial" panose="020B0604020202020204" pitchFamily="34" charset="0"/>
              </a:rPr>
              <a:t>: </a:t>
            </a:r>
            <a:r>
              <a:rPr lang="en-US" sz="2000" kern="100" dirty="0" err="1">
                <a:effectLst/>
                <a:latin typeface="Aptos" panose="020B0004020202020204" pitchFamily="34" charset="0"/>
                <a:ea typeface="Aptos" panose="020B0004020202020204" pitchFamily="34" charset="0"/>
                <a:cs typeface="Arial" panose="020B0604020202020204" pitchFamily="34" charset="0"/>
              </a:rPr>
              <a:t>yescrypt</a:t>
            </a:r>
            <a:r>
              <a:rPr lang="en-US" sz="2000" kern="100" dirty="0">
                <a:effectLst/>
                <a:latin typeface="Aptos" panose="020B0004020202020204" pitchFamily="34" charset="0"/>
                <a:ea typeface="Aptos" panose="020B0004020202020204" pitchFamily="34" charset="0"/>
                <a:cs typeface="Arial" panose="020B0604020202020204" pitchFamily="34" charset="0"/>
              </a:rPr>
              <a:t> is a scalable hashing scheme and is the default and recommended choice in new systems</a:t>
            </a:r>
          </a:p>
          <a:p>
            <a:pPr marL="457200" marR="0">
              <a:lnSpc>
                <a:spcPct val="115000"/>
              </a:lnSpc>
              <a:spcAft>
                <a:spcPts val="800"/>
              </a:spcAft>
            </a:pPr>
            <a:r>
              <a:rPr lang="en-US" sz="2000" b="1" kern="100" dirty="0">
                <a:effectLst/>
                <a:latin typeface="Aptos" panose="020B0004020202020204" pitchFamily="34" charset="0"/>
                <a:ea typeface="Aptos" panose="020B0004020202020204" pitchFamily="34" charset="0"/>
                <a:cs typeface="Arial" panose="020B0604020202020204" pitchFamily="34" charset="0"/>
              </a:rPr>
              <a:t>$</a:t>
            </a:r>
            <a:r>
              <a:rPr lang="en-US" sz="2000" b="1" kern="100" dirty="0" err="1">
                <a:effectLst/>
                <a:latin typeface="Aptos" panose="020B0004020202020204" pitchFamily="34" charset="0"/>
                <a:ea typeface="Aptos" panose="020B0004020202020204" pitchFamily="34" charset="0"/>
                <a:cs typeface="Arial" panose="020B0604020202020204" pitchFamily="34" charset="0"/>
              </a:rPr>
              <a:t>gy</a:t>
            </a:r>
            <a:r>
              <a:rPr lang="en-US" sz="2000" b="1" kern="100" dirty="0">
                <a:effectLst/>
                <a:latin typeface="Aptos" panose="020B0004020202020204" pitchFamily="34" charset="0"/>
                <a:ea typeface="Aptos" panose="020B0004020202020204" pitchFamily="34" charset="0"/>
                <a:cs typeface="Arial" panose="020B0604020202020204" pitchFamily="34" charset="0"/>
              </a:rPr>
              <a:t>$</a:t>
            </a:r>
            <a:r>
              <a:rPr lang="en-US" sz="2000" kern="100" dirty="0">
                <a:effectLst/>
                <a:latin typeface="Aptos" panose="020B0004020202020204" pitchFamily="34" charset="0"/>
                <a:ea typeface="Aptos" panose="020B0004020202020204" pitchFamily="34" charset="0"/>
                <a:cs typeface="Arial" panose="020B0604020202020204" pitchFamily="34" charset="0"/>
              </a:rPr>
              <a:t>: </a:t>
            </a:r>
            <a:r>
              <a:rPr lang="en-US" sz="2000" kern="100" dirty="0" err="1">
                <a:effectLst/>
                <a:latin typeface="Aptos" panose="020B0004020202020204" pitchFamily="34" charset="0"/>
                <a:ea typeface="Aptos" panose="020B0004020202020204" pitchFamily="34" charset="0"/>
                <a:cs typeface="Arial" panose="020B0604020202020204" pitchFamily="34" charset="0"/>
              </a:rPr>
              <a:t>gost-yescrypt</a:t>
            </a:r>
            <a:r>
              <a:rPr lang="en-US" sz="2000" kern="100" dirty="0">
                <a:effectLst/>
                <a:latin typeface="Aptos" panose="020B0004020202020204" pitchFamily="34" charset="0"/>
                <a:ea typeface="Aptos" panose="020B0004020202020204" pitchFamily="34" charset="0"/>
                <a:cs typeface="Arial" panose="020B0604020202020204" pitchFamily="34" charset="0"/>
              </a:rPr>
              <a:t> uses the GOST R 34.11-2012 hash function and the </a:t>
            </a:r>
            <a:r>
              <a:rPr lang="en-US" sz="2000" kern="100" dirty="0" err="1">
                <a:effectLst/>
                <a:latin typeface="Aptos" panose="020B0004020202020204" pitchFamily="34" charset="0"/>
                <a:ea typeface="Aptos" panose="020B0004020202020204" pitchFamily="34" charset="0"/>
                <a:cs typeface="Arial" panose="020B0604020202020204" pitchFamily="34" charset="0"/>
              </a:rPr>
              <a:t>yescrypt</a:t>
            </a:r>
            <a:r>
              <a:rPr lang="en-US" sz="2000" kern="100" dirty="0">
                <a:effectLst/>
                <a:latin typeface="Aptos" panose="020B0004020202020204" pitchFamily="34" charset="0"/>
                <a:ea typeface="Aptos" panose="020B0004020202020204" pitchFamily="34" charset="0"/>
                <a:cs typeface="Arial" panose="020B0604020202020204" pitchFamily="34" charset="0"/>
              </a:rPr>
              <a:t> hashing method</a:t>
            </a:r>
          </a:p>
          <a:p>
            <a:pPr marL="457200" marR="0">
              <a:lnSpc>
                <a:spcPct val="115000"/>
              </a:lnSpc>
              <a:spcAft>
                <a:spcPts val="800"/>
              </a:spcAft>
            </a:pPr>
            <a:r>
              <a:rPr lang="en-US" sz="2000" b="1" kern="100" dirty="0">
                <a:effectLst/>
                <a:latin typeface="Aptos" panose="020B0004020202020204" pitchFamily="34" charset="0"/>
                <a:ea typeface="Aptos" panose="020B0004020202020204" pitchFamily="34" charset="0"/>
                <a:cs typeface="Arial" panose="020B0604020202020204" pitchFamily="34" charset="0"/>
              </a:rPr>
              <a:t>$7$</a:t>
            </a:r>
            <a:r>
              <a:rPr lang="en-US" sz="2000" kern="100" dirty="0">
                <a:effectLst/>
                <a:latin typeface="Aptos" panose="020B0004020202020204" pitchFamily="34" charset="0"/>
                <a:ea typeface="Aptos" panose="020B0004020202020204" pitchFamily="34" charset="0"/>
                <a:cs typeface="Arial" panose="020B0604020202020204" pitchFamily="34" charset="0"/>
              </a:rPr>
              <a:t>: </a:t>
            </a:r>
            <a:r>
              <a:rPr lang="en-US" sz="2000" kern="100" dirty="0" err="1">
                <a:effectLst/>
                <a:latin typeface="Aptos" panose="020B0004020202020204" pitchFamily="34" charset="0"/>
                <a:ea typeface="Aptos" panose="020B0004020202020204" pitchFamily="34" charset="0"/>
                <a:cs typeface="Arial" panose="020B0604020202020204" pitchFamily="34" charset="0"/>
              </a:rPr>
              <a:t>scrypt</a:t>
            </a:r>
            <a:r>
              <a:rPr lang="en-US" sz="2000" kern="100" dirty="0">
                <a:effectLst/>
                <a:latin typeface="Aptos" panose="020B0004020202020204" pitchFamily="34" charset="0"/>
                <a:ea typeface="Aptos" panose="020B0004020202020204" pitchFamily="34" charset="0"/>
                <a:cs typeface="Arial" panose="020B0604020202020204" pitchFamily="34" charset="0"/>
              </a:rPr>
              <a:t> is a password-based key derivation function </a:t>
            </a:r>
          </a:p>
          <a:p>
            <a:endParaRPr lang="en-US" sz="2000" dirty="0"/>
          </a:p>
        </p:txBody>
      </p:sp>
    </p:spTree>
    <p:extLst>
      <p:ext uri="{BB962C8B-B14F-4D97-AF65-F5344CB8AC3E}">
        <p14:creationId xmlns:p14="http://schemas.microsoft.com/office/powerpoint/2010/main" val="37213785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1D88C8-870E-7B4F-F3D4-2C0C5119FD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D5429F-5F82-9B6F-2008-6BB2679CF602}"/>
              </a:ext>
            </a:extLst>
          </p:cNvPr>
          <p:cNvSpPr>
            <a:spLocks noGrp="1"/>
          </p:cNvSpPr>
          <p:nvPr>
            <p:ph type="title"/>
          </p:nvPr>
        </p:nvSpPr>
        <p:spPr>
          <a:xfrm>
            <a:off x="838200" y="188145"/>
            <a:ext cx="10515600" cy="785249"/>
          </a:xfrm>
        </p:spPr>
        <p:txBody>
          <a:bodyPr/>
          <a:lstStyle/>
          <a:p>
            <a:endParaRPr lang="en-US" dirty="0"/>
          </a:p>
        </p:txBody>
      </p:sp>
      <p:sp>
        <p:nvSpPr>
          <p:cNvPr id="3" name="Content Placeholder 2">
            <a:extLst>
              <a:ext uri="{FF2B5EF4-FFF2-40B4-BE49-F238E27FC236}">
                <a16:creationId xmlns:a16="http://schemas.microsoft.com/office/drawing/2014/main" id="{BA69FEE5-CF1B-9193-45B3-E4D304E3B0B6}"/>
              </a:ext>
            </a:extLst>
          </p:cNvPr>
          <p:cNvSpPr>
            <a:spLocks noGrp="1"/>
          </p:cNvSpPr>
          <p:nvPr>
            <p:ph idx="1"/>
          </p:nvPr>
        </p:nvSpPr>
        <p:spPr>
          <a:xfrm>
            <a:off x="838199" y="1189703"/>
            <a:ext cx="10645877" cy="4987260"/>
          </a:xfrm>
        </p:spPr>
        <p:txBody>
          <a:bodyPr>
            <a:noAutofit/>
          </a:bodyPr>
          <a:lstStyle/>
          <a:p>
            <a:pPr marL="457200" marR="0">
              <a:lnSpc>
                <a:spcPct val="115000"/>
              </a:lnSpc>
              <a:spcAft>
                <a:spcPts val="800"/>
              </a:spcAft>
            </a:pPr>
            <a:r>
              <a:rPr lang="en-US" sz="1600" b="1" kern="100" dirty="0">
                <a:effectLst/>
                <a:latin typeface="Aptos" panose="020B0004020202020204" pitchFamily="34" charset="0"/>
                <a:ea typeface="Aptos" panose="020B0004020202020204" pitchFamily="34" charset="0"/>
                <a:cs typeface="Arial" panose="020B0604020202020204" pitchFamily="34" charset="0"/>
              </a:rPr>
              <a:t>$2b$, $2y$, $2a$, $2x$</a:t>
            </a:r>
            <a:r>
              <a:rPr lang="en-US" sz="1600" kern="100" dirty="0">
                <a:effectLst/>
                <a:latin typeface="Aptos" panose="020B0004020202020204" pitchFamily="34" charset="0"/>
                <a:ea typeface="Aptos" panose="020B0004020202020204" pitchFamily="34" charset="0"/>
                <a:cs typeface="Arial" panose="020B0604020202020204" pitchFamily="34" charset="0"/>
              </a:rPr>
              <a:t>: </a:t>
            </a:r>
            <a:r>
              <a:rPr lang="en-US" sz="1600" kern="100" dirty="0" err="1">
                <a:effectLst/>
                <a:latin typeface="Aptos" panose="020B0004020202020204" pitchFamily="34" charset="0"/>
                <a:ea typeface="Aptos" panose="020B0004020202020204" pitchFamily="34" charset="0"/>
                <a:cs typeface="Arial" panose="020B0604020202020204" pitchFamily="34" charset="0"/>
              </a:rPr>
              <a:t>bcrypt</a:t>
            </a:r>
            <a:r>
              <a:rPr lang="en-US" sz="1600" kern="100" dirty="0">
                <a:effectLst/>
                <a:latin typeface="Aptos" panose="020B0004020202020204" pitchFamily="34" charset="0"/>
                <a:ea typeface="Aptos" panose="020B0004020202020204" pitchFamily="34" charset="0"/>
                <a:cs typeface="Arial" panose="020B0604020202020204" pitchFamily="34" charset="0"/>
              </a:rPr>
              <a:t> is a hash based on the Blowfish block cipher originally developed for OpenBSD but supported on a recent version of FreeBSD, NetBSD, Solaris 10 and newer, and several Linux distributions</a:t>
            </a:r>
          </a:p>
          <a:p>
            <a:pPr marL="457200" marR="0">
              <a:lnSpc>
                <a:spcPct val="115000"/>
              </a:lnSpc>
              <a:spcAft>
                <a:spcPts val="800"/>
              </a:spcAft>
            </a:pPr>
            <a:r>
              <a:rPr lang="en-US" sz="1600" b="1" kern="100" dirty="0">
                <a:effectLst/>
                <a:latin typeface="Aptos" panose="020B0004020202020204" pitchFamily="34" charset="0"/>
                <a:ea typeface="Aptos" panose="020B0004020202020204" pitchFamily="34" charset="0"/>
                <a:cs typeface="Arial" panose="020B0604020202020204" pitchFamily="34" charset="0"/>
              </a:rPr>
              <a:t>$6$</a:t>
            </a:r>
            <a:r>
              <a:rPr lang="en-US" sz="1600" kern="100" dirty="0">
                <a:effectLst/>
                <a:latin typeface="Aptos" panose="020B0004020202020204" pitchFamily="34" charset="0"/>
                <a:ea typeface="Aptos" panose="020B0004020202020204" pitchFamily="34" charset="0"/>
                <a:cs typeface="Arial" panose="020B0604020202020204" pitchFamily="34" charset="0"/>
              </a:rPr>
              <a:t>: sha512crypt is a hash based on SHA-2 with 512-bit output originally developed for GNU </a:t>
            </a:r>
            <a:r>
              <a:rPr lang="en-US" sz="1600" kern="100" dirty="0" err="1">
                <a:effectLst/>
                <a:latin typeface="Aptos" panose="020B0004020202020204" pitchFamily="34" charset="0"/>
                <a:ea typeface="Aptos" panose="020B0004020202020204" pitchFamily="34" charset="0"/>
                <a:cs typeface="Arial" panose="020B0604020202020204" pitchFamily="34" charset="0"/>
              </a:rPr>
              <a:t>libc</a:t>
            </a:r>
            <a:r>
              <a:rPr lang="en-US" sz="1600" kern="100" dirty="0">
                <a:effectLst/>
                <a:latin typeface="Aptos" panose="020B0004020202020204" pitchFamily="34" charset="0"/>
                <a:ea typeface="Aptos" panose="020B0004020202020204" pitchFamily="34" charset="0"/>
                <a:cs typeface="Arial" panose="020B0604020202020204" pitchFamily="34" charset="0"/>
              </a:rPr>
              <a:t> and commonly used on (older) Linux systems</a:t>
            </a:r>
          </a:p>
          <a:p>
            <a:pPr marL="457200" marR="0">
              <a:lnSpc>
                <a:spcPct val="115000"/>
              </a:lnSpc>
              <a:spcAft>
                <a:spcPts val="800"/>
              </a:spcAft>
            </a:pPr>
            <a:r>
              <a:rPr lang="en-US" sz="1600" b="1" kern="100" dirty="0">
                <a:effectLst/>
                <a:latin typeface="Aptos" panose="020B0004020202020204" pitchFamily="34" charset="0"/>
                <a:ea typeface="Aptos" panose="020B0004020202020204" pitchFamily="34" charset="0"/>
                <a:cs typeface="Arial" panose="020B0604020202020204" pitchFamily="34" charset="0"/>
              </a:rPr>
              <a:t>$md5</a:t>
            </a:r>
            <a:r>
              <a:rPr lang="en-US" sz="1600" kern="100" dirty="0">
                <a:effectLst/>
                <a:latin typeface="Aptos" panose="020B0004020202020204" pitchFamily="34" charset="0"/>
                <a:ea typeface="Aptos" panose="020B0004020202020204" pitchFamily="34" charset="0"/>
                <a:cs typeface="Arial" panose="020B0604020202020204" pitchFamily="34" charset="0"/>
              </a:rPr>
              <a:t>: SunMD5 is a hash based on the MD5 algorithm originally developed for Solaris</a:t>
            </a:r>
          </a:p>
          <a:p>
            <a:pPr marL="457200" marR="0">
              <a:lnSpc>
                <a:spcPct val="115000"/>
              </a:lnSpc>
              <a:spcAft>
                <a:spcPts val="800"/>
              </a:spcAft>
            </a:pPr>
            <a:r>
              <a:rPr lang="en-US" sz="1600" b="1" kern="100" dirty="0">
                <a:effectLst/>
                <a:latin typeface="Aptos" panose="020B0004020202020204" pitchFamily="34" charset="0"/>
                <a:ea typeface="Aptos" panose="020B0004020202020204" pitchFamily="34" charset="0"/>
                <a:cs typeface="Arial" panose="020B0604020202020204" pitchFamily="34" charset="0"/>
              </a:rPr>
              <a:t>$1$</a:t>
            </a:r>
            <a:r>
              <a:rPr lang="en-US" sz="1600" kern="100" dirty="0">
                <a:effectLst/>
                <a:latin typeface="Aptos" panose="020B0004020202020204" pitchFamily="34" charset="0"/>
                <a:ea typeface="Aptos" panose="020B0004020202020204" pitchFamily="34" charset="0"/>
                <a:cs typeface="Arial" panose="020B0604020202020204" pitchFamily="34" charset="0"/>
              </a:rPr>
              <a:t>:  md5crypt is a hash based on the MD5 algorithm originally developed for FreeBSD</a:t>
            </a:r>
            <a:endParaRPr lang="en-US" sz="1600" b="1" kern="100" dirty="0">
              <a:effectLst/>
              <a:latin typeface="Aptos" panose="020B0004020202020204" pitchFamily="34" charset="0"/>
              <a:ea typeface="Aptos" panose="020B0004020202020204" pitchFamily="34" charset="0"/>
              <a:cs typeface="Arial" panose="020B0604020202020204" pitchFamily="34" charset="0"/>
            </a:endParaRPr>
          </a:p>
          <a:p>
            <a:pPr marL="342900" marR="0" lvl="0" indent="-342900">
              <a:lnSpc>
                <a:spcPct val="115000"/>
              </a:lnSpc>
              <a:buSzPts val="1000"/>
              <a:buFont typeface="Symbol" panose="05050102010706020507" pitchFamily="18" charset="2"/>
              <a:buChar char=""/>
              <a:tabLst>
                <a:tab pos="457200" algn="l"/>
              </a:tabLst>
            </a:pPr>
            <a:r>
              <a:rPr lang="en-US" sz="1600" b="1" kern="100" dirty="0" err="1">
                <a:effectLst/>
                <a:latin typeface="Aptos" panose="020B0004020202020204" pitchFamily="34" charset="0"/>
                <a:ea typeface="Aptos" panose="020B0004020202020204" pitchFamily="34" charset="0"/>
                <a:cs typeface="Arial" panose="020B0604020202020204" pitchFamily="34" charset="0"/>
              </a:rPr>
              <a:t>Yescrypt</a:t>
            </a:r>
            <a:r>
              <a:rPr lang="en-US" sz="1600" kern="100" dirty="0">
                <a:effectLst/>
                <a:latin typeface="Aptos" panose="020B0004020202020204" pitchFamily="34" charset="0"/>
                <a:ea typeface="Aptos" panose="020B0004020202020204" pitchFamily="34" charset="0"/>
                <a:cs typeface="Arial" panose="020B0604020202020204" pitchFamily="34" charset="0"/>
              </a:rPr>
              <a:t> is a modern, scalable password hashing and key derivation function specifically designed for high security against both brute-force attacks and GPU/ASIC attacks, which are common in attempts to crack password hashes.</a:t>
            </a:r>
          </a:p>
          <a:p>
            <a:pPr marL="742950" marR="0" lvl="1" indent="-285750">
              <a:lnSpc>
                <a:spcPct val="115000"/>
              </a:lnSpc>
              <a:buSzPts val="1000"/>
              <a:buFont typeface="Symbol" panose="05050102010706020507" pitchFamily="18" charset="2"/>
              <a:buChar char=""/>
              <a:tabLst>
                <a:tab pos="914400" algn="l"/>
              </a:tabLst>
            </a:pPr>
            <a:r>
              <a:rPr lang="en-US" sz="1600" b="1" kern="100" dirty="0">
                <a:effectLst/>
                <a:latin typeface="Aptos" panose="020B0004020202020204" pitchFamily="34" charset="0"/>
                <a:ea typeface="Aptos" panose="020B0004020202020204" pitchFamily="34" charset="0"/>
                <a:cs typeface="Arial" panose="020B0604020202020204" pitchFamily="34" charset="0"/>
                <a:sym typeface="Wingdings" panose="05000000000000000000" pitchFamily="2" charset="2"/>
              </a:rPr>
              <a:t></a:t>
            </a:r>
            <a:r>
              <a:rPr lang="en-US" sz="1600" b="1" kern="100" dirty="0">
                <a:effectLst/>
                <a:latin typeface="Aptos" panose="020B0004020202020204" pitchFamily="34" charset="0"/>
                <a:ea typeface="Aptos" panose="020B0004020202020204" pitchFamily="34" charset="0"/>
                <a:cs typeface="Arial" panose="020B0604020202020204" pitchFamily="34" charset="0"/>
              </a:rPr>
              <a:t> john don’ t support the </a:t>
            </a:r>
            <a:r>
              <a:rPr lang="en-US" sz="1600" b="1" kern="100" dirty="0" err="1">
                <a:effectLst/>
                <a:latin typeface="Aptos" panose="020B0004020202020204" pitchFamily="34" charset="0"/>
                <a:ea typeface="Aptos" panose="020B0004020202020204" pitchFamily="34" charset="0"/>
                <a:cs typeface="Arial" panose="020B0604020202020204" pitchFamily="34" charset="0"/>
              </a:rPr>
              <a:t>yescrypt</a:t>
            </a:r>
            <a:endParaRPr lang="en-US" sz="1600" kern="100" dirty="0">
              <a:effectLst/>
              <a:latin typeface="Aptos" panose="020B0004020202020204" pitchFamily="34" charset="0"/>
              <a:ea typeface="Aptos" panose="020B0004020202020204" pitchFamily="34" charset="0"/>
              <a:cs typeface="Arial" panose="020B0604020202020204" pitchFamily="34"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1600" b="1" kern="100" dirty="0">
                <a:effectLst/>
                <a:latin typeface="Aptos" panose="020B0004020202020204" pitchFamily="34" charset="0"/>
                <a:ea typeface="Aptos" panose="020B0004020202020204" pitchFamily="34" charset="0"/>
                <a:cs typeface="Arial" panose="020B0604020202020204" pitchFamily="34" charset="0"/>
              </a:rPr>
              <a:t> MD5</a:t>
            </a:r>
            <a:r>
              <a:rPr lang="en-US" sz="1600" kern="100" dirty="0">
                <a:effectLst/>
                <a:latin typeface="Aptos" panose="020B0004020202020204" pitchFamily="34" charset="0"/>
                <a:ea typeface="Aptos" panose="020B0004020202020204" pitchFamily="34" charset="0"/>
                <a:cs typeface="Arial" panose="020B0604020202020204" pitchFamily="34" charset="0"/>
              </a:rPr>
              <a:t> and </a:t>
            </a:r>
            <a:r>
              <a:rPr lang="en-US" sz="1600" b="1" kern="100" dirty="0">
                <a:effectLst/>
                <a:latin typeface="Aptos" panose="020B0004020202020204" pitchFamily="34" charset="0"/>
                <a:ea typeface="Aptos" panose="020B0004020202020204" pitchFamily="34" charset="0"/>
                <a:cs typeface="Arial" panose="020B0604020202020204" pitchFamily="34" charset="0"/>
              </a:rPr>
              <a:t>SHA-2 (e.g., SHA-512)</a:t>
            </a:r>
            <a:r>
              <a:rPr lang="en-US" sz="1600" kern="100" dirty="0">
                <a:effectLst/>
                <a:latin typeface="Aptos" panose="020B0004020202020204" pitchFamily="34" charset="0"/>
                <a:ea typeface="Aptos" panose="020B0004020202020204" pitchFamily="34" charset="0"/>
                <a:cs typeface="Arial" panose="020B0604020202020204" pitchFamily="34" charset="0"/>
              </a:rPr>
              <a:t> are general-purpose hashing algorithms primarily designed for </a:t>
            </a:r>
            <a:r>
              <a:rPr lang="en-US" sz="1600" i="1" kern="100" dirty="0">
                <a:effectLst/>
                <a:latin typeface="Aptos" panose="020B0004020202020204" pitchFamily="34" charset="0"/>
                <a:ea typeface="Aptos" panose="020B0004020202020204" pitchFamily="34" charset="0"/>
                <a:cs typeface="Arial" panose="020B0604020202020204" pitchFamily="34" charset="0"/>
              </a:rPr>
              <a:t>data integrity</a:t>
            </a:r>
            <a:r>
              <a:rPr lang="en-US" sz="1600" kern="100" dirty="0">
                <a:effectLst/>
                <a:latin typeface="Aptos" panose="020B0004020202020204" pitchFamily="34" charset="0"/>
                <a:ea typeface="Aptos" panose="020B0004020202020204" pitchFamily="34" charset="0"/>
                <a:cs typeface="Arial" panose="020B0604020202020204" pitchFamily="34" charset="0"/>
              </a:rPr>
              <a:t> rather than password hashing. They don’t require much memory or time.</a:t>
            </a:r>
          </a:p>
          <a:p>
            <a:pPr marL="228600" marR="0">
              <a:lnSpc>
                <a:spcPct val="115000"/>
              </a:lnSpc>
              <a:spcAft>
                <a:spcPts val="800"/>
              </a:spcAft>
            </a:pPr>
            <a:r>
              <a:rPr lang="en-US" sz="1600" kern="100" dirty="0">
                <a:effectLst/>
                <a:latin typeface="Aptos" panose="020B0004020202020204" pitchFamily="34" charset="0"/>
                <a:ea typeface="Aptos" panose="020B0004020202020204" pitchFamily="34" charset="0"/>
                <a:cs typeface="Arial" panose="020B0604020202020204" pitchFamily="34" charset="0"/>
                <a:sym typeface="Wingdings" panose="05000000000000000000" pitchFamily="2" charset="2"/>
              </a:rPr>
              <a:t></a:t>
            </a:r>
            <a:r>
              <a:rPr lang="en-US" sz="1600" b="1" kern="100" dirty="0">
                <a:effectLst/>
                <a:latin typeface="Aptos" panose="020B0004020202020204" pitchFamily="34" charset="0"/>
                <a:ea typeface="Aptos" panose="020B0004020202020204" pitchFamily="34" charset="0"/>
                <a:cs typeface="Arial" panose="020B0604020202020204" pitchFamily="34" charset="0"/>
              </a:rPr>
              <a:t>hash formats and password prefixes and the code number for </a:t>
            </a:r>
            <a:r>
              <a:rPr lang="en-US" sz="1600" b="1" kern="100" dirty="0" err="1">
                <a:effectLst/>
                <a:latin typeface="Aptos" panose="020B0004020202020204" pitchFamily="34" charset="0"/>
                <a:ea typeface="Aptos" panose="020B0004020202020204" pitchFamily="34" charset="0"/>
                <a:cs typeface="Arial" panose="020B0604020202020204" pitchFamily="34" charset="0"/>
              </a:rPr>
              <a:t>Hashcat</a:t>
            </a:r>
            <a:r>
              <a:rPr lang="en-US" sz="1600" b="1" kern="100" dirty="0">
                <a:effectLst/>
                <a:latin typeface="Aptos" panose="020B0004020202020204" pitchFamily="34" charset="0"/>
                <a:ea typeface="Aptos" panose="020B0004020202020204" pitchFamily="34" charset="0"/>
                <a:cs typeface="Arial" panose="020B0604020202020204" pitchFamily="34" charset="0"/>
              </a:rPr>
              <a:t> command is in the </a:t>
            </a:r>
            <a:r>
              <a:rPr lang="en-US" sz="1600" b="1" u="sng" kern="100" dirty="0" err="1">
                <a:solidFill>
                  <a:srgbClr val="467886"/>
                </a:solidFill>
                <a:effectLst/>
                <a:latin typeface="Aptos" panose="020B0004020202020204" pitchFamily="34" charset="0"/>
                <a:ea typeface="Aptos" panose="020B0004020202020204" pitchFamily="34" charset="0"/>
                <a:cs typeface="Arial" panose="020B0604020202020204" pitchFamily="34" charset="0"/>
                <a:hlinkClick r:id="rId2"/>
              </a:rPr>
              <a:t>Hashcat</a:t>
            </a:r>
            <a:r>
              <a:rPr lang="en-US" sz="1600" b="1" u="sng" kern="100" dirty="0">
                <a:solidFill>
                  <a:srgbClr val="467886"/>
                </a:solidFill>
                <a:effectLst/>
                <a:latin typeface="Aptos" panose="020B0004020202020204" pitchFamily="34" charset="0"/>
                <a:ea typeface="Aptos" panose="020B0004020202020204" pitchFamily="34" charset="0"/>
                <a:cs typeface="Arial" panose="020B0604020202020204" pitchFamily="34" charset="0"/>
                <a:hlinkClick r:id="rId2"/>
              </a:rPr>
              <a:t> Example Hashes</a:t>
            </a:r>
            <a:r>
              <a:rPr lang="en-US" sz="1600" b="1" kern="100" dirty="0">
                <a:effectLst/>
                <a:latin typeface="Aptos" panose="020B0004020202020204" pitchFamily="34" charset="0"/>
                <a:ea typeface="Aptos" panose="020B0004020202020204" pitchFamily="34" charset="0"/>
                <a:cs typeface="Arial" panose="020B0604020202020204" pitchFamily="34" charset="0"/>
              </a:rPr>
              <a:t> page.</a:t>
            </a:r>
            <a:endParaRPr lang="en-US" sz="16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807131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472C86-4A43-1F35-FD14-8FA5432526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C7903D-1506-5A14-D71C-A3A07BBE9229}"/>
              </a:ext>
            </a:extLst>
          </p:cNvPr>
          <p:cNvSpPr>
            <a:spLocks noGrp="1"/>
          </p:cNvSpPr>
          <p:nvPr>
            <p:ph type="title"/>
          </p:nvPr>
        </p:nvSpPr>
        <p:spPr>
          <a:xfrm>
            <a:off x="838200" y="216311"/>
            <a:ext cx="10515600" cy="875070"/>
          </a:xfrm>
        </p:spPr>
        <p:txBody>
          <a:bodyPr/>
          <a:lstStyle/>
          <a:p>
            <a:r>
              <a:rPr lang="en-US" b="0" i="0" dirty="0">
                <a:effectLst/>
                <a:latin typeface="Ubuntu" panose="020B0504030602030204" pitchFamily="34" charset="0"/>
              </a:rPr>
              <a:t>Hash In Windows</a:t>
            </a:r>
            <a:endParaRPr lang="en-US" dirty="0"/>
          </a:p>
        </p:txBody>
      </p:sp>
      <p:sp>
        <p:nvSpPr>
          <p:cNvPr id="3" name="Content Placeholder 2">
            <a:extLst>
              <a:ext uri="{FF2B5EF4-FFF2-40B4-BE49-F238E27FC236}">
                <a16:creationId xmlns:a16="http://schemas.microsoft.com/office/drawing/2014/main" id="{B12C7208-6CF3-DDB4-BCD2-E81A412DF645}"/>
              </a:ext>
            </a:extLst>
          </p:cNvPr>
          <p:cNvSpPr>
            <a:spLocks noGrp="1"/>
          </p:cNvSpPr>
          <p:nvPr>
            <p:ph idx="1"/>
          </p:nvPr>
        </p:nvSpPr>
        <p:spPr>
          <a:xfrm>
            <a:off x="838200" y="1533832"/>
            <a:ext cx="10515600" cy="4837471"/>
          </a:xfrm>
        </p:spPr>
        <p:txBody>
          <a:bodyPr/>
          <a:lstStyle/>
          <a:p>
            <a:r>
              <a:rPr lang="en-US" b="0" i="0" dirty="0" err="1">
                <a:solidFill>
                  <a:srgbClr val="151C2B"/>
                </a:solidFill>
                <a:effectLst/>
                <a:latin typeface="Source Sans Pro" panose="020B0503030403020204" pitchFamily="34" charset="0"/>
              </a:rPr>
              <a:t>NThash</a:t>
            </a:r>
            <a:r>
              <a:rPr lang="en-US" b="0" i="0" dirty="0">
                <a:solidFill>
                  <a:srgbClr val="151C2B"/>
                </a:solidFill>
                <a:effectLst/>
                <a:latin typeface="Source Sans Pro" panose="020B0503030403020204" pitchFamily="34" charset="0"/>
              </a:rPr>
              <a:t> is the hash format modern Windows operating system machines use to store user and service passwords.</a:t>
            </a:r>
          </a:p>
          <a:p>
            <a:r>
              <a:rPr lang="en-US" b="0" i="0" dirty="0">
                <a:solidFill>
                  <a:srgbClr val="151C2B"/>
                </a:solidFill>
                <a:effectLst/>
                <a:latin typeface="Source Sans Pro" panose="020B0503030403020204" pitchFamily="34" charset="0"/>
              </a:rPr>
              <a:t> SAM (Security Account Manager) is used to store user account information</a:t>
            </a:r>
            <a:r>
              <a:rPr lang="en-US" dirty="0">
                <a:solidFill>
                  <a:srgbClr val="151C2B"/>
                </a:solidFill>
                <a:latin typeface="Source Sans Pro" panose="020B0503030403020204" pitchFamily="34" charset="0"/>
              </a:rPr>
              <a:t>.</a:t>
            </a:r>
          </a:p>
          <a:p>
            <a:r>
              <a:rPr lang="en-US" dirty="0">
                <a:solidFill>
                  <a:srgbClr val="151C2B"/>
                </a:solidFill>
                <a:latin typeface="Source Sans Pro" panose="020B0503030403020204" pitchFamily="34" charset="0"/>
              </a:rPr>
              <a:t>-</a:t>
            </a:r>
            <a:r>
              <a:rPr lang="en-US" dirty="0" err="1">
                <a:solidFill>
                  <a:srgbClr val="151C2B"/>
                </a:solidFill>
                <a:latin typeface="Source Sans Pro" panose="020B0503030403020204" pitchFamily="34" charset="0"/>
              </a:rPr>
              <a:t>fromat</a:t>
            </a:r>
            <a:r>
              <a:rPr lang="en-US" dirty="0">
                <a:solidFill>
                  <a:srgbClr val="151C2B"/>
                </a:solidFill>
                <a:latin typeface="Source Sans Pro" panose="020B0503030403020204" pitchFamily="34" charset="0"/>
              </a:rPr>
              <a:t>=NT</a:t>
            </a:r>
          </a:p>
          <a:p>
            <a:pPr marL="457200" lvl="1" indent="0">
              <a:buNone/>
            </a:pPr>
            <a:r>
              <a:rPr lang="en-US" dirty="0">
                <a:solidFill>
                  <a:srgbClr val="151C2B"/>
                </a:solidFill>
                <a:latin typeface="Source Sans Pro" panose="020B0503030403020204" pitchFamily="34" charset="0"/>
                <a:sym typeface="Wingdings" panose="05000000000000000000" pitchFamily="2" charset="2"/>
              </a:rPr>
              <a:t>	Get help from  --list=</a:t>
            </a:r>
            <a:r>
              <a:rPr lang="en-US" dirty="0" err="1">
                <a:solidFill>
                  <a:srgbClr val="151C2B"/>
                </a:solidFill>
                <a:latin typeface="Source Sans Pro" panose="020B0503030403020204" pitchFamily="34" charset="0"/>
                <a:sym typeface="Wingdings" panose="05000000000000000000" pitchFamily="2" charset="2"/>
              </a:rPr>
              <a:t>fromats</a:t>
            </a:r>
            <a:endParaRPr lang="en-US" dirty="0"/>
          </a:p>
        </p:txBody>
      </p:sp>
    </p:spTree>
    <p:extLst>
      <p:ext uri="{BB962C8B-B14F-4D97-AF65-F5344CB8AC3E}">
        <p14:creationId xmlns:p14="http://schemas.microsoft.com/office/powerpoint/2010/main" val="5157564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9B6D9-0534-1D44-CA47-92A959FE5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33A1A9-5177-1F95-B10F-ED8F57330C2B}"/>
              </a:ext>
            </a:extLst>
          </p:cNvPr>
          <p:cNvSpPr>
            <a:spLocks noGrp="1"/>
          </p:cNvSpPr>
          <p:nvPr>
            <p:ph type="title"/>
          </p:nvPr>
        </p:nvSpPr>
        <p:spPr>
          <a:xfrm>
            <a:off x="838200" y="188145"/>
            <a:ext cx="10515600" cy="785249"/>
          </a:xfrm>
        </p:spPr>
        <p:txBody>
          <a:bodyPr/>
          <a:lstStyle/>
          <a:p>
            <a:endParaRPr lang="en-US" dirty="0"/>
          </a:p>
        </p:txBody>
      </p:sp>
      <p:sp>
        <p:nvSpPr>
          <p:cNvPr id="3" name="Content Placeholder 2">
            <a:extLst>
              <a:ext uri="{FF2B5EF4-FFF2-40B4-BE49-F238E27FC236}">
                <a16:creationId xmlns:a16="http://schemas.microsoft.com/office/drawing/2014/main" id="{77B7F233-959E-571C-A468-75EC1AB0F40D}"/>
              </a:ext>
            </a:extLst>
          </p:cNvPr>
          <p:cNvSpPr>
            <a:spLocks noGrp="1"/>
          </p:cNvSpPr>
          <p:nvPr>
            <p:ph idx="1"/>
          </p:nvPr>
        </p:nvSpPr>
        <p:spPr>
          <a:xfrm>
            <a:off x="838200" y="1189703"/>
            <a:ext cx="10515600" cy="4987260"/>
          </a:xfrm>
        </p:spPr>
        <p:txBody>
          <a:bodyPr/>
          <a:lstStyle/>
          <a:p>
            <a:endParaRPr lang="en-US" dirty="0"/>
          </a:p>
        </p:txBody>
      </p:sp>
    </p:spTree>
    <p:extLst>
      <p:ext uri="{BB962C8B-B14F-4D97-AF65-F5344CB8AC3E}">
        <p14:creationId xmlns:p14="http://schemas.microsoft.com/office/powerpoint/2010/main" val="1474225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406714A-66D0-91C8-5370-F2F254E0155E}"/>
              </a:ext>
            </a:extLst>
          </p:cNvPr>
          <p:cNvSpPr>
            <a:spLocks noGrp="1"/>
          </p:cNvSpPr>
          <p:nvPr>
            <p:ph idx="1"/>
          </p:nvPr>
        </p:nvSpPr>
        <p:spPr>
          <a:xfrm>
            <a:off x="863600" y="1778000"/>
            <a:ext cx="10942319" cy="4744720"/>
          </a:xfrm>
        </p:spPr>
        <p:txBody>
          <a:bodyPr anchor="ctr">
            <a:normAutofit/>
          </a:bodyPr>
          <a:lstStyle/>
          <a:p>
            <a:r>
              <a:rPr lang="en-US" sz="2000" b="1" i="0" dirty="0">
                <a:effectLst/>
                <a:latin typeface="Source Sans Pro" panose="020B0503030403020204" pitchFamily="34" charset="0"/>
              </a:rPr>
              <a:t>hash value</a:t>
            </a:r>
            <a:r>
              <a:rPr lang="en-US" sz="2000" b="0" i="0" dirty="0">
                <a:effectLst/>
                <a:latin typeface="Source Sans Pro" panose="020B0503030403020204" pitchFamily="34" charset="0"/>
              </a:rPr>
              <a:t> is a fixed-size string or characters that is computed by a hash function.</a:t>
            </a:r>
          </a:p>
          <a:p>
            <a:r>
              <a:rPr lang="en-US" sz="2000" b="1" i="0" dirty="0">
                <a:effectLst/>
                <a:latin typeface="Source Sans Pro" panose="020B0503030403020204" pitchFamily="34" charset="0"/>
              </a:rPr>
              <a:t>hash function</a:t>
            </a:r>
            <a:r>
              <a:rPr lang="en-US" sz="2000" b="0" i="0" dirty="0">
                <a:effectLst/>
                <a:latin typeface="Source Sans Pro" panose="020B0503030403020204" pitchFamily="34" charset="0"/>
              </a:rPr>
              <a:t> takes an input of an arbitrary size and returns an output of </a:t>
            </a:r>
            <a:r>
              <a:rPr lang="en-US" sz="2000" b="1" i="0" dirty="0">
                <a:effectLst/>
                <a:latin typeface="Source Sans Pro" panose="020B0503030403020204" pitchFamily="34" charset="0"/>
              </a:rPr>
              <a:t>fixed length </a:t>
            </a:r>
            <a:r>
              <a:rPr lang="en-US" sz="2000" b="0" i="0" dirty="0">
                <a:effectLst/>
                <a:latin typeface="Source Sans Pro" panose="020B0503030403020204" pitchFamily="34" charset="0"/>
              </a:rPr>
              <a:t>(the </a:t>
            </a:r>
            <a:r>
              <a:rPr lang="en-US" sz="2000" b="1" i="0" dirty="0">
                <a:effectLst/>
                <a:latin typeface="Source Sans Pro" panose="020B0503030403020204" pitchFamily="34" charset="0"/>
              </a:rPr>
              <a:t>hash value </a:t>
            </a:r>
            <a:r>
              <a:rPr lang="en-US" sz="2000" b="0" i="0" dirty="0">
                <a:effectLst/>
                <a:latin typeface="Source Sans Pro" panose="020B0503030403020204" pitchFamily="34" charset="0"/>
              </a:rPr>
              <a:t>or the </a:t>
            </a:r>
            <a:r>
              <a:rPr lang="en-US" sz="2000" b="1" i="0" dirty="0">
                <a:effectLst/>
                <a:latin typeface="Source Sans Pro" panose="020B0503030403020204" pitchFamily="34" charset="0"/>
              </a:rPr>
              <a:t>digest</a:t>
            </a:r>
            <a:r>
              <a:rPr lang="en-US" sz="2000" b="0" i="0" dirty="0">
                <a:effectLst/>
                <a:latin typeface="Source Sans Pro" panose="020B0503030403020204" pitchFamily="34" charset="0"/>
              </a:rPr>
              <a:t> )</a:t>
            </a:r>
          </a:p>
          <a:p>
            <a:pPr marL="0" indent="0">
              <a:buNone/>
            </a:pPr>
            <a:r>
              <a:rPr lang="en-US" sz="2000" dirty="0">
                <a:latin typeface="Source Sans Pro" panose="020B0503030403020204" pitchFamily="34" charset="0"/>
              </a:rPr>
              <a:t>	</a:t>
            </a:r>
            <a:r>
              <a:rPr lang="en-US" sz="2000" dirty="0">
                <a:latin typeface="Source Sans Pro" panose="020B0503030403020204" pitchFamily="34" charset="0"/>
                <a:sym typeface="Wingdings" panose="05000000000000000000" pitchFamily="2" charset="2"/>
              </a:rPr>
              <a:t> One-Way</a:t>
            </a:r>
            <a:r>
              <a:rPr lang="en-US" sz="2000" dirty="0">
                <a:latin typeface="Source Sans Pro" panose="020B0503030403020204" pitchFamily="34" charset="0"/>
              </a:rPr>
              <a:t>	</a:t>
            </a:r>
            <a:endParaRPr lang="en-US" sz="2000" b="0" i="0" dirty="0">
              <a:effectLst/>
              <a:latin typeface="Source Sans Pro" panose="020B0503030403020204" pitchFamily="34" charset="0"/>
            </a:endParaRPr>
          </a:p>
          <a:p>
            <a:pPr lvl="2">
              <a:buFont typeface="Wingdings" panose="05000000000000000000" pitchFamily="2" charset="2"/>
              <a:buChar char="à"/>
            </a:pPr>
            <a:r>
              <a:rPr lang="en-US" b="0" i="0" dirty="0">
                <a:effectLst/>
                <a:latin typeface="Source Sans Pro" panose="020B0503030403020204" pitchFamily="34" charset="0"/>
              </a:rPr>
              <a:t>Not Encryption so no key, it’s impossible (or computationally impractical) to go from the output back to the input.</a:t>
            </a:r>
          </a:p>
          <a:p>
            <a:endParaRPr lang="en-US" sz="2000" b="1" i="0" dirty="0">
              <a:effectLst/>
              <a:latin typeface="Source Sans Pro" panose="020B0503030403020204" pitchFamily="34" charset="0"/>
            </a:endParaRPr>
          </a:p>
          <a:p>
            <a:r>
              <a:rPr lang="en-US" sz="2000" b="1" i="0" dirty="0">
                <a:effectLst/>
                <a:latin typeface="Source Sans Pro" panose="020B0503030403020204" pitchFamily="34" charset="0"/>
              </a:rPr>
              <a:t>Hashing helps protect data’s integrity and ensure password confidentiality.</a:t>
            </a:r>
          </a:p>
          <a:p>
            <a:r>
              <a:rPr lang="en-US" sz="2000" b="1" i="0" dirty="0">
                <a:effectLst/>
                <a:latin typeface="Source Sans Pro" panose="020B0503030403020204" pitchFamily="34" charset="0"/>
              </a:rPr>
              <a:t>Changing one bit can make different significa</a:t>
            </a:r>
            <a:r>
              <a:rPr lang="en-US" sz="2000" b="1" dirty="0">
                <a:latin typeface="Source Sans Pro" panose="020B0503030403020204" pitchFamily="34" charset="0"/>
              </a:rPr>
              <a:t>nt change in hash.</a:t>
            </a:r>
          </a:p>
          <a:p>
            <a:r>
              <a:rPr lang="en-US" sz="2000" b="1" i="0" dirty="0">
                <a:effectLst/>
                <a:latin typeface="Source Sans Pro" panose="020B0503030403020204" pitchFamily="34" charset="0"/>
              </a:rPr>
              <a:t>Hash Algorithms:</a:t>
            </a:r>
          </a:p>
          <a:p>
            <a:pPr lvl="1"/>
            <a:r>
              <a:rPr lang="en-US" sz="2000" b="0" i="0" dirty="0">
                <a:effectLst/>
                <a:latin typeface="Source Sans Pro" panose="020B0503030403020204" pitchFamily="34" charset="0"/>
              </a:rPr>
              <a:t> MD5 (Message-Digest Algorithm 5) hashes, their SHA1 (Secure Hash Algorithm 1) hashes, or their SHA-256 (Secure Hash Algorithm 256)</a:t>
            </a:r>
          </a:p>
          <a:p>
            <a:pPr lvl="1">
              <a:buFont typeface="Wingdings" panose="05000000000000000000" pitchFamily="2" charset="2"/>
              <a:buChar char="à"/>
            </a:pPr>
            <a:r>
              <a:rPr lang="en-US" sz="2000" dirty="0">
                <a:latin typeface="Source Sans Pro" panose="020B0503030403020204" pitchFamily="34" charset="0"/>
                <a:sym typeface="Wingdings" panose="05000000000000000000" pitchFamily="2" charset="2"/>
              </a:rPr>
              <a:t>Sha</a:t>
            </a:r>
            <a:r>
              <a:rPr lang="en-US" sz="2000" dirty="0"/>
              <a:t>256 hash, produces 256-bit output length a 64-character hexadecimal string.</a:t>
            </a:r>
          </a:p>
        </p:txBody>
      </p:sp>
      <p:sp>
        <p:nvSpPr>
          <p:cNvPr id="4" name="Title 1">
            <a:extLst>
              <a:ext uri="{FF2B5EF4-FFF2-40B4-BE49-F238E27FC236}">
                <a16:creationId xmlns:a16="http://schemas.microsoft.com/office/drawing/2014/main" id="{1E2C1076-C81C-F800-CB7D-771C38BB2AAE}"/>
              </a:ext>
            </a:extLst>
          </p:cNvPr>
          <p:cNvSpPr>
            <a:spLocks noGrp="1"/>
          </p:cNvSpPr>
          <p:nvPr>
            <p:ph type="title"/>
          </p:nvPr>
        </p:nvSpPr>
        <p:spPr>
          <a:xfrm>
            <a:off x="1371599" y="294538"/>
            <a:ext cx="9895951" cy="1033669"/>
          </a:xfrm>
        </p:spPr>
        <p:txBody>
          <a:bodyPr>
            <a:normAutofit/>
          </a:bodyPr>
          <a:lstStyle/>
          <a:p>
            <a:r>
              <a:rPr lang="en-US" sz="4000" b="1" i="0" dirty="0">
                <a:solidFill>
                  <a:srgbClr val="FFFFFF"/>
                </a:solidFill>
                <a:effectLst/>
                <a:latin typeface="Source Sans Pro" panose="020B0503030403020204" pitchFamily="34" charset="0"/>
              </a:rPr>
              <a:t>Hashing</a:t>
            </a:r>
            <a:endParaRPr lang="en-US" sz="4000" b="1" dirty="0">
              <a:solidFill>
                <a:srgbClr val="FFFFFF"/>
              </a:solidFill>
            </a:endParaRPr>
          </a:p>
        </p:txBody>
      </p:sp>
    </p:spTree>
    <p:extLst>
      <p:ext uri="{BB962C8B-B14F-4D97-AF65-F5344CB8AC3E}">
        <p14:creationId xmlns:p14="http://schemas.microsoft.com/office/powerpoint/2010/main" val="16871283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B9BA3C-3982-1A03-EB42-8EAE4C25E2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2014FA-B340-9644-D444-E45A6B800324}"/>
              </a:ext>
            </a:extLst>
          </p:cNvPr>
          <p:cNvSpPr>
            <a:spLocks noGrp="1"/>
          </p:cNvSpPr>
          <p:nvPr>
            <p:ph type="title"/>
          </p:nvPr>
        </p:nvSpPr>
        <p:spPr>
          <a:xfrm>
            <a:off x="838200" y="188145"/>
            <a:ext cx="10515600" cy="785249"/>
          </a:xfrm>
        </p:spPr>
        <p:txBody>
          <a:bodyPr/>
          <a:lstStyle/>
          <a:p>
            <a:endParaRPr lang="en-US" dirty="0"/>
          </a:p>
        </p:txBody>
      </p:sp>
      <p:sp>
        <p:nvSpPr>
          <p:cNvPr id="3" name="Content Placeholder 2">
            <a:extLst>
              <a:ext uri="{FF2B5EF4-FFF2-40B4-BE49-F238E27FC236}">
                <a16:creationId xmlns:a16="http://schemas.microsoft.com/office/drawing/2014/main" id="{EE8E7D87-EC07-1E8B-0026-97130F7161F0}"/>
              </a:ext>
            </a:extLst>
          </p:cNvPr>
          <p:cNvSpPr>
            <a:spLocks noGrp="1"/>
          </p:cNvSpPr>
          <p:nvPr>
            <p:ph idx="1"/>
          </p:nvPr>
        </p:nvSpPr>
        <p:spPr>
          <a:xfrm>
            <a:off x="838200" y="1189703"/>
            <a:ext cx="10515600" cy="4987260"/>
          </a:xfrm>
        </p:spPr>
        <p:txBody>
          <a:bodyPr/>
          <a:lstStyle/>
          <a:p>
            <a:endParaRPr lang="en-US" dirty="0"/>
          </a:p>
        </p:txBody>
      </p:sp>
    </p:spTree>
    <p:extLst>
      <p:ext uri="{BB962C8B-B14F-4D97-AF65-F5344CB8AC3E}">
        <p14:creationId xmlns:p14="http://schemas.microsoft.com/office/powerpoint/2010/main" val="787133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231847-3B55-B20A-1C38-EC5366512F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6CE8CD-DE98-BC77-A69F-600BC67BC33E}"/>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Salting Benefits</a:t>
            </a:r>
          </a:p>
        </p:txBody>
      </p:sp>
      <p:sp>
        <p:nvSpPr>
          <p:cNvPr id="33" name="Rectangle: Rounded Corners 32">
            <a:extLst>
              <a:ext uri="{FF2B5EF4-FFF2-40B4-BE49-F238E27FC236}">
                <a16:creationId xmlns:a16="http://schemas.microsoft.com/office/drawing/2014/main" id="{C50F6D22-6D02-9AB5-81C2-6AAFE2A5A64E}"/>
              </a:ext>
            </a:extLst>
          </p:cNvPr>
          <p:cNvSpPr/>
          <p:nvPr/>
        </p:nvSpPr>
        <p:spPr>
          <a:xfrm>
            <a:off x="1047135" y="4935429"/>
            <a:ext cx="10515600" cy="1242935"/>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pPr lvl="2"/>
            <a:r>
              <a:rPr lang="en-US" sz="2400" dirty="0"/>
              <a:t>salts do not prevent exposure in the event of a breach, they ensure that even with a breach, attackers face a much harder time guessing the passwords due to the need to hash each guess separately per salt.</a:t>
            </a:r>
          </a:p>
        </p:txBody>
      </p:sp>
      <p:sp>
        <p:nvSpPr>
          <p:cNvPr id="34" name="Rectangle: Rounded Corners 33">
            <a:extLst>
              <a:ext uri="{FF2B5EF4-FFF2-40B4-BE49-F238E27FC236}">
                <a16:creationId xmlns:a16="http://schemas.microsoft.com/office/drawing/2014/main" id="{AFAA259E-F238-092E-C1E6-C688FCC4C13D}"/>
              </a:ext>
            </a:extLst>
          </p:cNvPr>
          <p:cNvSpPr/>
          <p:nvPr/>
        </p:nvSpPr>
        <p:spPr>
          <a:xfrm>
            <a:off x="1047135" y="3633075"/>
            <a:ext cx="10515600" cy="973710"/>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pPr lvl="2"/>
            <a:r>
              <a:rPr lang="en-US" sz="2400" dirty="0"/>
              <a:t>salt's purpose is not to prevent attackers from seeing it, but to make the process of cracking passwords more difficult.</a:t>
            </a:r>
          </a:p>
        </p:txBody>
      </p:sp>
      <p:sp>
        <p:nvSpPr>
          <p:cNvPr id="35" name="Rectangle: Rounded Corners 34">
            <a:extLst>
              <a:ext uri="{FF2B5EF4-FFF2-40B4-BE49-F238E27FC236}">
                <a16:creationId xmlns:a16="http://schemas.microsoft.com/office/drawing/2014/main" id="{B26E106F-BD8E-48FC-1BB9-7A1E6FBE5759}"/>
              </a:ext>
            </a:extLst>
          </p:cNvPr>
          <p:cNvSpPr/>
          <p:nvPr/>
        </p:nvSpPr>
        <p:spPr>
          <a:xfrm>
            <a:off x="1047135" y="1981991"/>
            <a:ext cx="10515600" cy="1242935"/>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pPr lvl="2"/>
            <a:r>
              <a:rPr lang="en-US" sz="2400" dirty="0"/>
              <a:t>Even if an attacker knows the salt, they would still need to compute hashes for every possible password combined with each unique salt, making brute-force attacks much harder.</a:t>
            </a:r>
          </a:p>
        </p:txBody>
      </p:sp>
      <p:sp>
        <p:nvSpPr>
          <p:cNvPr id="32" name="Rectangle 31" descr="Unlock">
            <a:extLst>
              <a:ext uri="{FF2B5EF4-FFF2-40B4-BE49-F238E27FC236}">
                <a16:creationId xmlns:a16="http://schemas.microsoft.com/office/drawing/2014/main" id="{2C632E18-6BA4-1C25-C360-E0AF0FB4E5BA}"/>
              </a:ext>
            </a:extLst>
          </p:cNvPr>
          <p:cNvSpPr/>
          <p:nvPr/>
        </p:nvSpPr>
        <p:spPr>
          <a:xfrm>
            <a:off x="1228487" y="3733159"/>
            <a:ext cx="683614" cy="683614"/>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30" name="Rectangle 29" descr="Unlock">
            <a:extLst>
              <a:ext uri="{FF2B5EF4-FFF2-40B4-BE49-F238E27FC236}">
                <a16:creationId xmlns:a16="http://schemas.microsoft.com/office/drawing/2014/main" id="{1D0A6AF0-5291-2860-4BF3-E34854C77D78}"/>
              </a:ext>
            </a:extLst>
          </p:cNvPr>
          <p:cNvSpPr/>
          <p:nvPr/>
        </p:nvSpPr>
        <p:spPr>
          <a:xfrm>
            <a:off x="1240642" y="5215089"/>
            <a:ext cx="683614" cy="683614"/>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31" name="Rectangle 30" descr="Unlock">
            <a:extLst>
              <a:ext uri="{FF2B5EF4-FFF2-40B4-BE49-F238E27FC236}">
                <a16:creationId xmlns:a16="http://schemas.microsoft.com/office/drawing/2014/main" id="{7541FDA0-60BE-67E8-85B8-AB4F36EB7ECA}"/>
              </a:ext>
            </a:extLst>
          </p:cNvPr>
          <p:cNvSpPr/>
          <p:nvPr/>
        </p:nvSpPr>
        <p:spPr>
          <a:xfrm>
            <a:off x="1228487" y="2061362"/>
            <a:ext cx="683614" cy="683614"/>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1498699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76A005A-C08E-6219-4C44-659628F941CB}"/>
            </a:ext>
          </a:extLst>
        </p:cNvPr>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igeons in a wooden shelf&#10;&#10;Description automatically generated">
            <a:extLst>
              <a:ext uri="{FF2B5EF4-FFF2-40B4-BE49-F238E27FC236}">
                <a16:creationId xmlns:a16="http://schemas.microsoft.com/office/drawing/2014/main" id="{F0C8B6F1-EC60-53F6-F6A3-EB75C659664B}"/>
              </a:ext>
            </a:extLst>
          </p:cNvPr>
          <p:cNvPicPr>
            <a:picLocks noChangeAspect="1"/>
          </p:cNvPicPr>
          <p:nvPr/>
        </p:nvPicPr>
        <p:blipFill>
          <a:blip r:embed="rId2">
            <a:extLst>
              <a:ext uri="{28A0092B-C50C-407E-A947-70E740481C1C}">
                <a14:useLocalDpi xmlns:a14="http://schemas.microsoft.com/office/drawing/2010/main" val="0"/>
              </a:ext>
            </a:extLst>
          </a:blip>
          <a:srcRect l="-267" r="29096" b="-2"/>
          <a:stretch/>
        </p:blipFill>
        <p:spPr>
          <a:xfrm>
            <a:off x="5493511" y="0"/>
            <a:ext cx="6695440" cy="6858000"/>
          </a:xfrm>
          <a:prstGeom prst="rect">
            <a:avLst/>
          </a:prstGeom>
        </p:spPr>
      </p:pic>
      <p:sp>
        <p:nvSpPr>
          <p:cNvPr id="32" name="Rectangle 3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9EB23F2-8DB3-E312-5CBB-CAA116E724F0}"/>
              </a:ext>
            </a:extLst>
          </p:cNvPr>
          <p:cNvSpPr>
            <a:spLocks noGrp="1"/>
          </p:cNvSpPr>
          <p:nvPr>
            <p:ph type="title"/>
          </p:nvPr>
        </p:nvSpPr>
        <p:spPr>
          <a:xfrm>
            <a:off x="694822" y="213368"/>
            <a:ext cx="4526107" cy="1899912"/>
          </a:xfrm>
        </p:spPr>
        <p:txBody>
          <a:bodyPr>
            <a:normAutofit/>
          </a:bodyPr>
          <a:lstStyle/>
          <a:p>
            <a:r>
              <a:rPr lang="en-US" sz="4000" b="1" dirty="0"/>
              <a:t>pigeonhole </a:t>
            </a:r>
            <a:r>
              <a:rPr lang="en-US" sz="4000" dirty="0"/>
              <a:t>Collision</a:t>
            </a:r>
          </a:p>
        </p:txBody>
      </p:sp>
      <p:sp>
        <p:nvSpPr>
          <p:cNvPr id="3" name="Content Placeholder 2">
            <a:extLst>
              <a:ext uri="{FF2B5EF4-FFF2-40B4-BE49-F238E27FC236}">
                <a16:creationId xmlns:a16="http://schemas.microsoft.com/office/drawing/2014/main" id="{38749ED3-4039-59AB-3C24-32FC928D07B9}"/>
              </a:ext>
            </a:extLst>
          </p:cNvPr>
          <p:cNvSpPr>
            <a:spLocks noGrp="1"/>
          </p:cNvSpPr>
          <p:nvPr>
            <p:ph idx="1"/>
          </p:nvPr>
        </p:nvSpPr>
        <p:spPr>
          <a:xfrm>
            <a:off x="568960" y="2113280"/>
            <a:ext cx="4815840" cy="4063683"/>
          </a:xfrm>
        </p:spPr>
        <p:txBody>
          <a:bodyPr>
            <a:normAutofit/>
          </a:bodyPr>
          <a:lstStyle/>
          <a:p>
            <a:r>
              <a:rPr lang="en-US" sz="2200" dirty="0"/>
              <a:t>Ex: </a:t>
            </a:r>
            <a:r>
              <a:rPr lang="en-US" sz="2200" b="1" dirty="0"/>
              <a:t>pigeonhole</a:t>
            </a:r>
            <a:r>
              <a:rPr lang="en-US" sz="2200" dirty="0"/>
              <a:t> effect (number of items (pigeons) is more than the number of containers (pigeonholes).</a:t>
            </a:r>
          </a:p>
          <a:p>
            <a:pPr marL="0" indent="0">
              <a:buNone/>
            </a:pPr>
            <a:r>
              <a:rPr lang="en-US" sz="2200" b="0" i="0" dirty="0">
                <a:effectLst/>
                <a:latin typeface="Source Sans Pro" panose="020B0503030403020204" pitchFamily="34" charset="0"/>
              </a:rPr>
              <a:t> </a:t>
            </a:r>
          </a:p>
          <a:p>
            <a:pPr marL="457200" lvl="1" indent="0">
              <a:buNone/>
            </a:pPr>
            <a:r>
              <a:rPr lang="en-US" sz="1800" b="0" i="0" dirty="0">
                <a:effectLst/>
                <a:latin typeface="Source Sans Pro" panose="020B0503030403020204" pitchFamily="34" charset="0"/>
                <a:sym typeface="Wingdings" panose="05000000000000000000" pitchFamily="2" charset="2"/>
              </a:rPr>
              <a:t> </a:t>
            </a:r>
            <a:r>
              <a:rPr lang="en-US" sz="1800" b="0" i="0" dirty="0">
                <a:effectLst/>
                <a:latin typeface="Source Sans Pro" panose="020B0503030403020204" pitchFamily="34" charset="0"/>
              </a:rPr>
              <a:t>some containers must hold more </a:t>
            </a:r>
            <a:r>
              <a:rPr lang="en-US" sz="1800" dirty="0">
                <a:latin typeface="Source Sans Pro" panose="020B0503030403020204" pitchFamily="34" charset="0"/>
              </a:rPr>
              <a:t>   </a:t>
            </a:r>
            <a:r>
              <a:rPr lang="en-US" sz="1800" b="0" i="0" dirty="0">
                <a:effectLst/>
                <a:latin typeface="Source Sans Pro" panose="020B0503030403020204" pitchFamily="34" charset="0"/>
              </a:rPr>
              <a:t>than one item.</a:t>
            </a:r>
          </a:p>
          <a:p>
            <a:pPr marL="0" indent="0">
              <a:buNone/>
            </a:pPr>
            <a:endParaRPr lang="en-US" sz="1900" dirty="0">
              <a:latin typeface="Source Sans Pro" panose="020B0503030403020204" pitchFamily="34" charset="0"/>
            </a:endParaRPr>
          </a:p>
          <a:p>
            <a:pPr marL="0" indent="0">
              <a:buNone/>
            </a:pPr>
            <a:r>
              <a:rPr lang="en-US" sz="1900" dirty="0">
                <a:solidFill>
                  <a:schemeClr val="tx1">
                    <a:lumMod val="65000"/>
                    <a:lumOff val="35000"/>
                  </a:schemeClr>
                </a:solidFill>
              </a:rPr>
              <a:t>MD5 and SHA1 have been attacked and are now considered insecure due to the ability to engineer hash collisions.</a:t>
            </a:r>
            <a:endParaRPr lang="en-US" sz="1900" dirty="0">
              <a:solidFill>
                <a:schemeClr val="tx1">
                  <a:lumMod val="65000"/>
                  <a:lumOff val="35000"/>
                </a:schemeClr>
              </a:solidFill>
              <a:latin typeface="Source Sans Pro" panose="020B0503030403020204" pitchFamily="34" charset="0"/>
            </a:endParaRPr>
          </a:p>
        </p:txBody>
      </p:sp>
    </p:spTree>
    <p:extLst>
      <p:ext uri="{BB962C8B-B14F-4D97-AF65-F5344CB8AC3E}">
        <p14:creationId xmlns:p14="http://schemas.microsoft.com/office/powerpoint/2010/main" val="23736058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F9C96AF-B1EA-ABAE-6EA0-E234B8E10202}"/>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A1DDF5-B6A0-4CE3-22ED-D5C95B9CBFBA}"/>
              </a:ext>
            </a:extLst>
          </p:cNvPr>
          <p:cNvSpPr>
            <a:spLocks noGrp="1"/>
          </p:cNvSpPr>
          <p:nvPr>
            <p:ph type="title"/>
          </p:nvPr>
        </p:nvSpPr>
        <p:spPr>
          <a:xfrm>
            <a:off x="1371599" y="294538"/>
            <a:ext cx="9895951" cy="1033669"/>
          </a:xfrm>
        </p:spPr>
        <p:txBody>
          <a:bodyPr>
            <a:normAutofit/>
          </a:bodyPr>
          <a:lstStyle/>
          <a:p>
            <a:r>
              <a:rPr lang="en-US" sz="4000" b="1" i="0" dirty="0">
                <a:solidFill>
                  <a:srgbClr val="FFFFFF"/>
                </a:solidFill>
                <a:effectLst/>
                <a:latin typeface="Source Sans Pro" panose="020B0503030403020204" pitchFamily="34" charset="0"/>
              </a:rPr>
              <a:t>Hash Collision</a:t>
            </a:r>
            <a:endParaRPr lang="en-US" sz="4000" b="1" dirty="0">
              <a:solidFill>
                <a:srgbClr val="FFFFFF"/>
              </a:solidFill>
            </a:endParaRPr>
          </a:p>
        </p:txBody>
      </p:sp>
      <p:sp>
        <p:nvSpPr>
          <p:cNvPr id="3" name="Content Placeholder 2">
            <a:extLst>
              <a:ext uri="{FF2B5EF4-FFF2-40B4-BE49-F238E27FC236}">
                <a16:creationId xmlns:a16="http://schemas.microsoft.com/office/drawing/2014/main" id="{8E3B94F9-69C5-83C5-212B-AE856D53ADA0}"/>
              </a:ext>
            </a:extLst>
          </p:cNvPr>
          <p:cNvSpPr>
            <a:spLocks noGrp="1"/>
          </p:cNvSpPr>
          <p:nvPr>
            <p:ph idx="1"/>
          </p:nvPr>
        </p:nvSpPr>
        <p:spPr>
          <a:xfrm>
            <a:off x="1209040" y="1891970"/>
            <a:ext cx="9966959" cy="4275150"/>
          </a:xfrm>
        </p:spPr>
        <p:txBody>
          <a:bodyPr anchor="ctr">
            <a:normAutofit/>
          </a:bodyPr>
          <a:lstStyle/>
          <a:p>
            <a:pPr marL="0" indent="0">
              <a:buNone/>
            </a:pPr>
            <a:r>
              <a:rPr lang="en-US" sz="2500" b="1" i="1" dirty="0">
                <a:effectLst/>
                <a:latin typeface="Source Sans Pro" panose="020B0503030403020204" pitchFamily="34" charset="0"/>
              </a:rPr>
              <a:t>	collision is when two different inputs give the same output.</a:t>
            </a:r>
          </a:p>
          <a:p>
            <a:endParaRPr lang="en-US" sz="2200" b="0" i="0" dirty="0">
              <a:effectLst/>
              <a:latin typeface="Source Sans Pro" panose="020B0503030403020204" pitchFamily="34" charset="0"/>
            </a:endParaRPr>
          </a:p>
          <a:p>
            <a:r>
              <a:rPr lang="en-US" sz="2200" b="0" i="0" dirty="0">
                <a:effectLst/>
                <a:latin typeface="Source Sans Pro" panose="020B0503030403020204" pitchFamily="34" charset="0"/>
              </a:rPr>
              <a:t>Hash functions are designed to avoid collisions</a:t>
            </a:r>
          </a:p>
          <a:p>
            <a:r>
              <a:rPr lang="en-US" sz="2200" dirty="0"/>
              <a:t>Sha-265 is 256 bit represented as 64-character hexadecimal string.</a:t>
            </a:r>
          </a:p>
          <a:p>
            <a:endParaRPr lang="en-US" sz="2000" dirty="0">
              <a:latin typeface="Source Sans Pro" panose="020B0503030403020204" pitchFamily="34" charset="0"/>
            </a:endParaRPr>
          </a:p>
          <a:p>
            <a:r>
              <a:rPr lang="en-US" sz="2000" b="0" i="0" dirty="0">
                <a:effectLst/>
                <a:latin typeface="Source Sans Pro" panose="020B0503030403020204" pitchFamily="34" charset="0"/>
              </a:rPr>
              <a:t>the number of inputs is practically unlimited and the number of possible outputs is limited</a:t>
            </a:r>
          </a:p>
          <a:p>
            <a:r>
              <a:rPr lang="en-US" sz="2000" dirty="0">
                <a:latin typeface="Source Sans Pro" panose="020B0503030403020204" pitchFamily="34" charset="0"/>
              </a:rPr>
              <a:t>EX:</a:t>
            </a:r>
          </a:p>
          <a:p>
            <a:pPr marL="457200" lvl="1" indent="0">
              <a:buNone/>
            </a:pPr>
            <a:r>
              <a:rPr lang="en-US" sz="2000" b="0" i="0" dirty="0">
                <a:effectLst/>
                <a:latin typeface="Source Sans Pro" panose="020B0503030403020204" pitchFamily="34" charset="0"/>
              </a:rPr>
              <a:t>hash function produces a 4-bit hash value</a:t>
            </a:r>
          </a:p>
          <a:p>
            <a:pPr marL="457200" lvl="1" indent="0">
              <a:buNone/>
            </a:pPr>
            <a:r>
              <a:rPr lang="en-US" sz="2000" dirty="0">
                <a:latin typeface="Source Sans Pro" panose="020B0503030403020204" pitchFamily="34" charset="0"/>
              </a:rPr>
              <a:t>	</a:t>
            </a:r>
            <a:r>
              <a:rPr lang="en-US" sz="2000" dirty="0">
                <a:latin typeface="Source Sans Pro" panose="020B0503030403020204" pitchFamily="34" charset="0"/>
                <a:sym typeface="Wingdings" panose="05000000000000000000" pitchFamily="2" charset="2"/>
              </a:rPr>
              <a:t> </a:t>
            </a:r>
            <a:r>
              <a:rPr lang="en-US" sz="2000" b="0" i="0" dirty="0">
                <a:effectLst/>
                <a:latin typeface="Source Sans Pro" panose="020B0503030403020204" pitchFamily="34" charset="0"/>
              </a:rPr>
              <a:t>we only have 16 different hash values.</a:t>
            </a:r>
          </a:p>
          <a:p>
            <a:pPr marL="457200" lvl="1" indent="0">
              <a:buNone/>
            </a:pPr>
            <a:r>
              <a:rPr lang="en-US" sz="2000" dirty="0">
                <a:latin typeface="Source Sans Pro" panose="020B0503030403020204" pitchFamily="34" charset="0"/>
              </a:rPr>
              <a:t>	</a:t>
            </a:r>
            <a:r>
              <a:rPr lang="en-US" sz="2000" b="0" i="0" dirty="0">
                <a:effectLst/>
                <a:latin typeface="Source Sans Pro" panose="020B0503030403020204" pitchFamily="34" charset="0"/>
              </a:rPr>
              <a:t> possible hash values is 2</a:t>
            </a:r>
            <a:r>
              <a:rPr lang="en-US" sz="2000" b="0" i="1" baseline="30000" dirty="0">
                <a:effectLst/>
                <a:latin typeface="Source Sans Pro" panose="020B0503030403020204" pitchFamily="34" charset="0"/>
              </a:rPr>
              <a:t>number</a:t>
            </a:r>
            <a:r>
              <a:rPr lang="en-US" sz="2000" b="0" i="0" baseline="30000" dirty="0">
                <a:effectLst/>
                <a:latin typeface="Source Sans Pro" panose="020B0503030403020204" pitchFamily="34" charset="0"/>
              </a:rPr>
              <a:t>_</a:t>
            </a:r>
            <a:r>
              <a:rPr lang="en-US" sz="2000" b="0" i="1" baseline="30000" dirty="0">
                <a:effectLst/>
                <a:latin typeface="Source Sans Pro" panose="020B0503030403020204" pitchFamily="34" charset="0"/>
              </a:rPr>
              <a:t>of</a:t>
            </a:r>
            <a:r>
              <a:rPr lang="en-US" sz="2000" b="0" i="0" baseline="30000" dirty="0">
                <a:effectLst/>
                <a:latin typeface="Source Sans Pro" panose="020B0503030403020204" pitchFamily="34" charset="0"/>
              </a:rPr>
              <a:t>_</a:t>
            </a:r>
            <a:r>
              <a:rPr lang="en-US" sz="2000" b="0" i="1" baseline="30000" dirty="0">
                <a:effectLst/>
                <a:latin typeface="Source Sans Pro" panose="020B0503030403020204" pitchFamily="34" charset="0"/>
              </a:rPr>
              <a:t>bits</a:t>
            </a:r>
            <a:r>
              <a:rPr lang="en-US" sz="2000" b="0" i="0" dirty="0">
                <a:effectLst/>
                <a:latin typeface="Source Sans Pro" panose="020B0503030403020204" pitchFamily="34" charset="0"/>
              </a:rPr>
              <a:t> = 2</a:t>
            </a:r>
            <a:r>
              <a:rPr lang="en-US" sz="2000" b="0" i="0" baseline="30000" dirty="0">
                <a:effectLst/>
                <a:latin typeface="Source Sans Pro" panose="020B0503030403020204" pitchFamily="34" charset="0"/>
              </a:rPr>
              <a:t>4</a:t>
            </a:r>
            <a:r>
              <a:rPr lang="en-US" sz="2000" b="0" i="0" dirty="0">
                <a:effectLst/>
                <a:latin typeface="Source Sans Pro" panose="020B0503030403020204" pitchFamily="34" charset="0"/>
              </a:rPr>
              <a:t> = 16. </a:t>
            </a:r>
          </a:p>
          <a:p>
            <a:pPr marL="457200" lvl="1" indent="0">
              <a:buNone/>
            </a:pPr>
            <a:endParaRPr lang="en-US" sz="2000" b="0" i="0" dirty="0">
              <a:effectLst/>
              <a:latin typeface="Source Sans Pro" panose="020B0503030403020204" pitchFamily="34" charset="0"/>
            </a:endParaRPr>
          </a:p>
        </p:txBody>
      </p:sp>
    </p:spTree>
    <p:extLst>
      <p:ext uri="{BB962C8B-B14F-4D97-AF65-F5344CB8AC3E}">
        <p14:creationId xmlns:p14="http://schemas.microsoft.com/office/powerpoint/2010/main" val="197294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CA1A9A1-DD95-5644-9FC6-310949AC8F72}"/>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85FF98-9DC0-D3E6-DE1B-AFB6381E6306}"/>
              </a:ext>
            </a:extLst>
          </p:cNvPr>
          <p:cNvSpPr>
            <a:spLocks noGrp="1"/>
          </p:cNvSpPr>
          <p:nvPr>
            <p:ph type="title"/>
          </p:nvPr>
        </p:nvSpPr>
        <p:spPr>
          <a:xfrm>
            <a:off x="1371599" y="294538"/>
            <a:ext cx="9895951" cy="1033669"/>
          </a:xfrm>
        </p:spPr>
        <p:txBody>
          <a:bodyPr>
            <a:normAutofit/>
          </a:bodyPr>
          <a:lstStyle/>
          <a:p>
            <a:r>
              <a:rPr lang="en-US" sz="4000" b="1" i="0">
                <a:solidFill>
                  <a:srgbClr val="FFFFFF"/>
                </a:solidFill>
                <a:effectLst/>
                <a:latin typeface="Source Sans Pro" panose="020B0503030403020204" pitchFamily="34" charset="0"/>
              </a:rPr>
              <a:t>three insecure practices</a:t>
            </a:r>
            <a:r>
              <a:rPr lang="en-US" sz="4000" b="0" i="0">
                <a:solidFill>
                  <a:srgbClr val="FFFFFF"/>
                </a:solidFill>
                <a:effectLst/>
                <a:latin typeface="Source Sans Pro" panose="020B0503030403020204" pitchFamily="34" charset="0"/>
              </a:rPr>
              <a:t> </a:t>
            </a:r>
            <a:endParaRPr lang="en-US" sz="4000">
              <a:solidFill>
                <a:srgbClr val="FFFFFF"/>
              </a:solidFill>
            </a:endParaRPr>
          </a:p>
        </p:txBody>
      </p:sp>
      <p:sp>
        <p:nvSpPr>
          <p:cNvPr id="3" name="Content Placeholder 2">
            <a:extLst>
              <a:ext uri="{FF2B5EF4-FFF2-40B4-BE49-F238E27FC236}">
                <a16:creationId xmlns:a16="http://schemas.microsoft.com/office/drawing/2014/main" id="{ABDF4C97-DE82-5685-A9EB-3B603AB73E43}"/>
              </a:ext>
            </a:extLst>
          </p:cNvPr>
          <p:cNvSpPr>
            <a:spLocks noGrp="1"/>
          </p:cNvSpPr>
          <p:nvPr>
            <p:ph idx="1"/>
          </p:nvPr>
        </p:nvSpPr>
        <p:spPr>
          <a:xfrm>
            <a:off x="1209369" y="1891970"/>
            <a:ext cx="9886262" cy="4302353"/>
          </a:xfrm>
        </p:spPr>
        <p:txBody>
          <a:bodyPr anchor="ctr">
            <a:normAutofit/>
          </a:bodyPr>
          <a:lstStyle/>
          <a:p>
            <a:pPr marL="0" indent="0">
              <a:buNone/>
            </a:pPr>
            <a:r>
              <a:rPr lang="en-US" sz="2400" i="1" u="sng" dirty="0">
                <a:latin typeface="Source Sans Pro" panose="020B0503030403020204" pitchFamily="34" charset="0"/>
              </a:rPr>
              <a:t>W</a:t>
            </a:r>
            <a:r>
              <a:rPr lang="en-US" sz="2400" b="0" i="1" u="sng" dirty="0">
                <a:effectLst/>
                <a:latin typeface="Source Sans Pro" panose="020B0503030403020204" pitchFamily="34" charset="0"/>
              </a:rPr>
              <a:t>hen it comes to passwords:</a:t>
            </a:r>
          </a:p>
          <a:p>
            <a:pPr lvl="1"/>
            <a:r>
              <a:rPr lang="en-US" b="0" i="0" dirty="0">
                <a:effectLst/>
                <a:latin typeface="Source Sans Pro" panose="020B0503030403020204" pitchFamily="34" charset="0"/>
              </a:rPr>
              <a:t>Storing passwords in plaintext</a:t>
            </a:r>
          </a:p>
          <a:p>
            <a:pPr marL="457200" lvl="1" indent="0">
              <a:buNone/>
            </a:pPr>
            <a:r>
              <a:rPr lang="en-US" dirty="0">
                <a:latin typeface="Source Sans Pro" panose="020B0503030403020204" pitchFamily="34" charset="0"/>
              </a:rPr>
              <a:t>	</a:t>
            </a:r>
            <a:r>
              <a:rPr lang="en-US" b="0" i="0" dirty="0">
                <a:effectLst/>
                <a:latin typeface="Source Sans Pro" panose="020B0503030403020204" pitchFamily="34" charset="0"/>
              </a:rPr>
              <a:t>Storing passwords using a deprecated encryption</a:t>
            </a:r>
          </a:p>
          <a:p>
            <a:pPr marL="457200" lvl="1" indent="0">
              <a:buNone/>
            </a:pPr>
            <a:r>
              <a:rPr lang="en-US" dirty="0">
                <a:latin typeface="Source Sans Pro" panose="020B0503030403020204" pitchFamily="34" charset="0"/>
              </a:rPr>
              <a:t>	</a:t>
            </a:r>
            <a:r>
              <a:rPr lang="en-US" dirty="0">
                <a:latin typeface="Source Sans Pro" panose="020B0503030403020204" pitchFamily="34" charset="0"/>
                <a:sym typeface="Wingdings" panose="05000000000000000000" pitchFamily="2" charset="2"/>
              </a:rPr>
              <a:t> </a:t>
            </a:r>
            <a:r>
              <a:rPr lang="en-US" b="0" i="0" dirty="0">
                <a:effectLst/>
                <a:latin typeface="Source Sans Pro" panose="020B0503030403020204" pitchFamily="34" charset="0"/>
              </a:rPr>
              <a:t>Adobe’s notable data breach</a:t>
            </a:r>
          </a:p>
          <a:p>
            <a:pPr lvl="1"/>
            <a:r>
              <a:rPr lang="en-US" b="0" i="0" dirty="0">
                <a:effectLst/>
                <a:latin typeface="Source Sans Pro" panose="020B0503030403020204" pitchFamily="34" charset="0"/>
              </a:rPr>
              <a:t>Storing passwords using an insecure hashing algorithm</a:t>
            </a:r>
          </a:p>
          <a:p>
            <a:pPr marL="457200" lvl="1" indent="0">
              <a:buNone/>
            </a:pPr>
            <a:r>
              <a:rPr lang="en-US" dirty="0">
                <a:latin typeface="Source Sans Pro" panose="020B0503030403020204" pitchFamily="34" charset="0"/>
              </a:rPr>
              <a:t>	</a:t>
            </a:r>
            <a:r>
              <a:rPr lang="en-US" dirty="0">
                <a:latin typeface="Source Sans Pro" panose="020B0503030403020204" pitchFamily="34" charset="0"/>
                <a:sym typeface="Wingdings" panose="05000000000000000000" pitchFamily="2" charset="2"/>
              </a:rPr>
              <a:t> </a:t>
            </a:r>
            <a:r>
              <a:rPr lang="en-US" b="0" i="0" dirty="0">
                <a:effectLst/>
                <a:latin typeface="Source Sans Pro" panose="020B0503030403020204" pitchFamily="34" charset="0"/>
              </a:rPr>
              <a:t>LinkedIn also suffered a data breach in 2012. using SHA-1, to store 	user passwords. Furthermore, no </a:t>
            </a:r>
            <a:r>
              <a:rPr lang="en-US" b="1" i="0" dirty="0">
                <a:effectLst/>
                <a:latin typeface="Source Sans Pro" panose="020B0503030403020204" pitchFamily="34" charset="0"/>
              </a:rPr>
              <a:t>password salting </a:t>
            </a:r>
            <a:r>
              <a:rPr lang="en-US" b="0" i="0" dirty="0">
                <a:effectLst/>
                <a:latin typeface="Source Sans Pro" panose="020B0503030403020204" pitchFamily="34" charset="0"/>
              </a:rPr>
              <a:t>was used.</a:t>
            </a:r>
          </a:p>
          <a:p>
            <a:r>
              <a:rPr lang="en-US" sz="2400" dirty="0">
                <a:sym typeface="Wingdings" panose="05000000000000000000" pitchFamily="2" charset="2"/>
              </a:rPr>
              <a:t> </a:t>
            </a:r>
            <a:r>
              <a:rPr kumimoji="0" lang="en-US" altLang="en-US" sz="2400" b="1" i="0" u="none" strike="noStrike" cap="none" normalizeH="0" baseline="0" dirty="0">
                <a:ln>
                  <a:noFill/>
                </a:ln>
                <a:effectLst/>
                <a:latin typeface="SFMono-Regular"/>
              </a:rPr>
              <a:t>/</a:t>
            </a:r>
            <a:r>
              <a:rPr kumimoji="0" lang="en-US" altLang="en-US" sz="2400" b="1" i="0" u="none" strike="noStrike" cap="none" normalizeH="0" baseline="0" dirty="0" err="1">
                <a:ln>
                  <a:noFill/>
                </a:ln>
                <a:effectLst/>
                <a:latin typeface="SFMono-Regular"/>
              </a:rPr>
              <a:t>usr</a:t>
            </a:r>
            <a:r>
              <a:rPr kumimoji="0" lang="en-US" altLang="en-US" sz="2400" b="1" i="0" u="none" strike="noStrike" cap="none" normalizeH="0" baseline="0" dirty="0">
                <a:ln>
                  <a:noFill/>
                </a:ln>
                <a:effectLst/>
                <a:latin typeface="SFMono-Regular"/>
              </a:rPr>
              <a:t>/share/wordlists</a:t>
            </a:r>
            <a:r>
              <a:rPr kumimoji="0" lang="en-US" altLang="en-US" sz="2400" b="0" i="0" u="none" strike="noStrike" cap="none" normalizeH="0" baseline="0" dirty="0">
                <a:ln>
                  <a:noFill/>
                </a:ln>
                <a:effectLst/>
                <a:latin typeface="Source Sans Pro" panose="020B0503030403020204" pitchFamily="34" charset="0"/>
              </a:rPr>
              <a:t> directory.</a:t>
            </a:r>
            <a:r>
              <a:rPr kumimoji="0" lang="en-US" altLang="en-US" sz="2400" b="0" i="0" u="none" strike="noStrike" cap="none" normalizeH="0" baseline="0" dirty="0">
                <a:ln>
                  <a:noFill/>
                </a:ln>
                <a:effectLst/>
              </a:rPr>
              <a:t> </a:t>
            </a:r>
            <a:endParaRPr lang="en-US" sz="2400" b="0" i="0" dirty="0">
              <a:effectLst/>
              <a:latin typeface="Source Sans Pro" panose="020B0503030403020204" pitchFamily="34" charset="0"/>
            </a:endParaRPr>
          </a:p>
          <a:p>
            <a:pPr marL="0" indent="0">
              <a:buNone/>
            </a:pPr>
            <a:endParaRPr lang="en-US" sz="2400" dirty="0"/>
          </a:p>
        </p:txBody>
      </p:sp>
    </p:spTree>
    <p:extLst>
      <p:ext uri="{BB962C8B-B14F-4D97-AF65-F5344CB8AC3E}">
        <p14:creationId xmlns:p14="http://schemas.microsoft.com/office/powerpoint/2010/main" val="2710061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D3BBF4-FE35-5362-30AE-C521C0268D19}"/>
              </a:ext>
            </a:extLst>
          </p:cNvPr>
          <p:cNvSpPr>
            <a:spLocks noGrp="1"/>
          </p:cNvSpPr>
          <p:nvPr>
            <p:ph type="title"/>
          </p:nvPr>
        </p:nvSpPr>
        <p:spPr>
          <a:xfrm>
            <a:off x="1371599" y="294538"/>
            <a:ext cx="9895951" cy="1033669"/>
          </a:xfrm>
        </p:spPr>
        <p:txBody>
          <a:bodyPr>
            <a:normAutofit/>
          </a:bodyPr>
          <a:lstStyle/>
          <a:p>
            <a:r>
              <a:rPr lang="en-US" sz="4000" b="0" i="0">
                <a:solidFill>
                  <a:srgbClr val="FFFFFF"/>
                </a:solidFill>
                <a:effectLst/>
                <a:latin typeface="Source Sans Pro" panose="020B0503030403020204" pitchFamily="34" charset="0"/>
              </a:rPr>
              <a:t>Using Hashing to Store Passwords</a:t>
            </a:r>
            <a:endParaRPr lang="en-US" sz="4000">
              <a:solidFill>
                <a:srgbClr val="FFFFFF"/>
              </a:solidFill>
            </a:endParaRPr>
          </a:p>
        </p:txBody>
      </p:sp>
      <p:sp>
        <p:nvSpPr>
          <p:cNvPr id="3" name="Content Placeholder 2">
            <a:extLst>
              <a:ext uri="{FF2B5EF4-FFF2-40B4-BE49-F238E27FC236}">
                <a16:creationId xmlns:a16="http://schemas.microsoft.com/office/drawing/2014/main" id="{5D93C259-6166-8629-5D5A-DE2052F0D919}"/>
              </a:ext>
            </a:extLst>
          </p:cNvPr>
          <p:cNvSpPr>
            <a:spLocks noGrp="1"/>
          </p:cNvSpPr>
          <p:nvPr>
            <p:ph idx="1"/>
          </p:nvPr>
        </p:nvSpPr>
        <p:spPr>
          <a:xfrm>
            <a:off x="1371599" y="2318197"/>
            <a:ext cx="9672321" cy="2853243"/>
          </a:xfrm>
        </p:spPr>
        <p:txBody>
          <a:bodyPr anchor="ctr">
            <a:normAutofit/>
          </a:bodyPr>
          <a:lstStyle/>
          <a:p>
            <a:r>
              <a:rPr lang="en-US" sz="3000" b="0" i="0" dirty="0">
                <a:effectLst/>
                <a:latin typeface="Source Sans Pro" panose="020B0503030403020204" pitchFamily="34" charset="0"/>
              </a:rPr>
              <a:t>if the database is leaked, an attacker will have to crack each password to find out what the password was.</a:t>
            </a:r>
            <a:endParaRPr lang="en-US" sz="3000" dirty="0">
              <a:latin typeface="Source Sans Pro" panose="020B0503030403020204" pitchFamily="34" charset="0"/>
            </a:endParaRPr>
          </a:p>
        </p:txBody>
      </p:sp>
    </p:spTree>
    <p:extLst>
      <p:ext uri="{BB962C8B-B14F-4D97-AF65-F5344CB8AC3E}">
        <p14:creationId xmlns:p14="http://schemas.microsoft.com/office/powerpoint/2010/main" val="2178841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BD072E-8913-483E-7EB6-0E3EF5FAA8B0}"/>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Salting Process</a:t>
            </a:r>
          </a:p>
        </p:txBody>
      </p:sp>
      <p:sp>
        <p:nvSpPr>
          <p:cNvPr id="3" name="Content Placeholder 2">
            <a:extLst>
              <a:ext uri="{FF2B5EF4-FFF2-40B4-BE49-F238E27FC236}">
                <a16:creationId xmlns:a16="http://schemas.microsoft.com/office/drawing/2014/main" id="{CB83D8E1-636D-E41C-65E3-0A9A58CEF1DD}"/>
              </a:ext>
            </a:extLst>
          </p:cNvPr>
          <p:cNvSpPr>
            <a:spLocks noGrp="1"/>
          </p:cNvSpPr>
          <p:nvPr>
            <p:ph idx="1"/>
          </p:nvPr>
        </p:nvSpPr>
        <p:spPr>
          <a:xfrm>
            <a:off x="1101213" y="1885279"/>
            <a:ext cx="9994417" cy="4116276"/>
          </a:xfrm>
        </p:spPr>
        <p:txBody>
          <a:bodyPr anchor="ctr">
            <a:normAutofit/>
          </a:bodyPr>
          <a:lstStyle/>
          <a:p>
            <a:r>
              <a:rPr lang="en-US" sz="2400" dirty="0"/>
              <a:t>We select a secure hashing function, such as </a:t>
            </a:r>
            <a:r>
              <a:rPr lang="en-US" sz="2400" b="1" dirty="0"/>
              <a:t>Argon2</a:t>
            </a:r>
            <a:r>
              <a:rPr lang="en-US" sz="2400" dirty="0"/>
              <a:t>, </a:t>
            </a:r>
            <a:r>
              <a:rPr lang="en-US" sz="2400" b="1" dirty="0" err="1"/>
              <a:t>Scrypt</a:t>
            </a:r>
            <a:r>
              <a:rPr lang="en-US" sz="2400" dirty="0"/>
              <a:t>, </a:t>
            </a:r>
            <a:r>
              <a:rPr lang="en-US" sz="2400" b="1" dirty="0" err="1"/>
              <a:t>Bcrypt</a:t>
            </a:r>
            <a:r>
              <a:rPr lang="en-US" sz="2400" dirty="0"/>
              <a:t>, or </a:t>
            </a:r>
            <a:r>
              <a:rPr lang="en-US" sz="2400" b="1" dirty="0"/>
              <a:t>PBKDF2</a:t>
            </a:r>
            <a:r>
              <a:rPr lang="en-US" sz="2400" dirty="0"/>
              <a:t>.</a:t>
            </a:r>
          </a:p>
          <a:p>
            <a:r>
              <a:rPr lang="en-US" sz="2400" dirty="0"/>
              <a:t>We </a:t>
            </a:r>
            <a:r>
              <a:rPr lang="en-US" sz="2400" b="1" dirty="0"/>
              <a:t>add a unique salt</a:t>
            </a:r>
            <a:r>
              <a:rPr lang="en-US" sz="2400" dirty="0"/>
              <a:t> to the password, such as </a:t>
            </a:r>
            <a:r>
              <a:rPr lang="en-US" sz="2400" dirty="0">
                <a:solidFill>
                  <a:schemeClr val="accent5"/>
                </a:solidFill>
              </a:rPr>
              <a:t>Y4UV*^(=go_!</a:t>
            </a:r>
          </a:p>
          <a:p>
            <a:r>
              <a:rPr lang="en-US" sz="2400" b="1" dirty="0"/>
              <a:t>Concatenate the password with the unique salt</a:t>
            </a:r>
            <a:r>
              <a:rPr lang="en-US" sz="2400" dirty="0"/>
              <a:t>. </a:t>
            </a:r>
          </a:p>
          <a:p>
            <a:pPr marL="0" indent="0">
              <a:buNone/>
            </a:pPr>
            <a:r>
              <a:rPr lang="en-US" sz="2400" dirty="0">
                <a:sym typeface="Wingdings" panose="05000000000000000000" pitchFamily="2" charset="2"/>
              </a:rPr>
              <a:t>	</a:t>
            </a:r>
            <a:r>
              <a:rPr lang="en-US" sz="2400" dirty="0"/>
              <a:t>For example, if the password is </a:t>
            </a:r>
            <a:r>
              <a:rPr lang="en-US" sz="2400" dirty="0">
                <a:solidFill>
                  <a:schemeClr val="accent5"/>
                </a:solidFill>
              </a:rPr>
              <a:t>AL4RMc10k</a:t>
            </a:r>
            <a:r>
              <a:rPr lang="en-US" sz="2400" dirty="0"/>
              <a:t>, the result string would be 	</a:t>
            </a:r>
            <a:r>
              <a:rPr lang="en-US" sz="2400" dirty="0">
                <a:solidFill>
                  <a:schemeClr val="accent5"/>
                </a:solidFill>
              </a:rPr>
              <a:t>AL4RMc10kY4UV*^(=go_!</a:t>
            </a:r>
          </a:p>
          <a:p>
            <a:r>
              <a:rPr lang="en-US" sz="2400" dirty="0"/>
              <a:t>Calculate the hash value of the combined password and salt. 	</a:t>
            </a:r>
            <a:r>
              <a:rPr lang="en-US" sz="2400" dirty="0">
                <a:sym typeface="Wingdings" panose="05000000000000000000" pitchFamily="2" charset="2"/>
              </a:rPr>
              <a:t> </a:t>
            </a:r>
            <a:r>
              <a:rPr lang="en-US" sz="2400" dirty="0"/>
              <a:t>calculate the hash value of </a:t>
            </a:r>
            <a:r>
              <a:rPr lang="en-US" sz="2400" dirty="0">
                <a:solidFill>
                  <a:schemeClr val="accent5"/>
                </a:solidFill>
              </a:rPr>
              <a:t>AL4RMc10kY4UV*^(=go_!</a:t>
            </a:r>
            <a:r>
              <a:rPr lang="en-US" sz="2400" dirty="0"/>
              <a:t>.</a:t>
            </a:r>
          </a:p>
          <a:p>
            <a:r>
              <a:rPr lang="en-US" sz="2400" b="1" dirty="0"/>
              <a:t>Store</a:t>
            </a:r>
            <a:r>
              <a:rPr lang="en-US" sz="2400" dirty="0"/>
              <a:t> the </a:t>
            </a:r>
            <a:r>
              <a:rPr lang="en-US" sz="2400" b="1" dirty="0"/>
              <a:t>hash value </a:t>
            </a:r>
            <a:r>
              <a:rPr lang="en-US" sz="2400" dirty="0"/>
              <a:t>and the </a:t>
            </a:r>
            <a:r>
              <a:rPr lang="en-US" sz="2400" b="1" dirty="0"/>
              <a:t>unique salt </a:t>
            </a:r>
            <a:r>
              <a:rPr lang="en-US" sz="2400" dirty="0"/>
              <a:t>used (Y4UV*^(=go_!).</a:t>
            </a:r>
          </a:p>
        </p:txBody>
      </p:sp>
    </p:spTree>
    <p:extLst>
      <p:ext uri="{BB962C8B-B14F-4D97-AF65-F5344CB8AC3E}">
        <p14:creationId xmlns:p14="http://schemas.microsoft.com/office/powerpoint/2010/main" val="3972544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B5541D-5B5A-7692-E307-E3B04048706F}"/>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Salting Benefits</a:t>
            </a:r>
          </a:p>
        </p:txBody>
      </p:sp>
      <p:sp>
        <p:nvSpPr>
          <p:cNvPr id="33" name="Rectangle: Rounded Corners 32">
            <a:extLst>
              <a:ext uri="{FF2B5EF4-FFF2-40B4-BE49-F238E27FC236}">
                <a16:creationId xmlns:a16="http://schemas.microsoft.com/office/drawing/2014/main" id="{EABDBB42-7555-05BE-75DB-5F3AF3BFB521}"/>
              </a:ext>
            </a:extLst>
          </p:cNvPr>
          <p:cNvSpPr/>
          <p:nvPr/>
        </p:nvSpPr>
        <p:spPr>
          <a:xfrm>
            <a:off x="1047135" y="4935429"/>
            <a:ext cx="10515600" cy="1242935"/>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pPr lvl="2"/>
            <a:r>
              <a:rPr lang="en-US" sz="2400" dirty="0"/>
              <a:t>salts do not prevent exposure in the event of a breach, they ensure that even with a breach, attackers face a much harder time guessing the passwords due to the need to hash each guess separately per salt.</a:t>
            </a:r>
          </a:p>
        </p:txBody>
      </p:sp>
      <p:sp>
        <p:nvSpPr>
          <p:cNvPr id="34" name="Rectangle: Rounded Corners 33">
            <a:extLst>
              <a:ext uri="{FF2B5EF4-FFF2-40B4-BE49-F238E27FC236}">
                <a16:creationId xmlns:a16="http://schemas.microsoft.com/office/drawing/2014/main" id="{D741C5A4-0F69-6885-D41E-91DDC4B29C92}"/>
              </a:ext>
            </a:extLst>
          </p:cNvPr>
          <p:cNvSpPr/>
          <p:nvPr/>
        </p:nvSpPr>
        <p:spPr>
          <a:xfrm>
            <a:off x="1047135" y="3633075"/>
            <a:ext cx="10515600" cy="973710"/>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pPr lvl="2"/>
            <a:r>
              <a:rPr lang="en-US" sz="2400" dirty="0"/>
              <a:t>salt's purpose is not to prevent attackers from seeing it, but to make the process of cracking passwords more difficult.</a:t>
            </a:r>
          </a:p>
        </p:txBody>
      </p:sp>
      <p:sp>
        <p:nvSpPr>
          <p:cNvPr id="35" name="Rectangle: Rounded Corners 34">
            <a:extLst>
              <a:ext uri="{FF2B5EF4-FFF2-40B4-BE49-F238E27FC236}">
                <a16:creationId xmlns:a16="http://schemas.microsoft.com/office/drawing/2014/main" id="{820F1BB2-55D8-9995-E502-5F7F29D1F2D6}"/>
              </a:ext>
            </a:extLst>
          </p:cNvPr>
          <p:cNvSpPr/>
          <p:nvPr/>
        </p:nvSpPr>
        <p:spPr>
          <a:xfrm>
            <a:off x="1047135" y="1981991"/>
            <a:ext cx="10515600" cy="1242935"/>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pPr lvl="2"/>
            <a:r>
              <a:rPr lang="en-US" sz="2400" dirty="0"/>
              <a:t>Even if an attacker knows the salt, they would still need to compute hashes for every possible password combined with each unique salt, making brute-force attacks much harder.</a:t>
            </a:r>
          </a:p>
        </p:txBody>
      </p:sp>
      <p:sp>
        <p:nvSpPr>
          <p:cNvPr id="32" name="Rectangle 31" descr="Unlock">
            <a:extLst>
              <a:ext uri="{FF2B5EF4-FFF2-40B4-BE49-F238E27FC236}">
                <a16:creationId xmlns:a16="http://schemas.microsoft.com/office/drawing/2014/main" id="{D370143E-1E21-0E5A-7795-F42002F0C958}"/>
              </a:ext>
            </a:extLst>
          </p:cNvPr>
          <p:cNvSpPr/>
          <p:nvPr/>
        </p:nvSpPr>
        <p:spPr>
          <a:xfrm>
            <a:off x="1228487" y="3733159"/>
            <a:ext cx="683614" cy="683614"/>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30" name="Rectangle 29" descr="Unlock">
            <a:extLst>
              <a:ext uri="{FF2B5EF4-FFF2-40B4-BE49-F238E27FC236}">
                <a16:creationId xmlns:a16="http://schemas.microsoft.com/office/drawing/2014/main" id="{7DEC24BD-EA47-C3F5-96A3-FA9D0CE49736}"/>
              </a:ext>
            </a:extLst>
          </p:cNvPr>
          <p:cNvSpPr/>
          <p:nvPr/>
        </p:nvSpPr>
        <p:spPr>
          <a:xfrm>
            <a:off x="1240642" y="5215089"/>
            <a:ext cx="683614" cy="683614"/>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31" name="Rectangle 30" descr="Unlock">
            <a:extLst>
              <a:ext uri="{FF2B5EF4-FFF2-40B4-BE49-F238E27FC236}">
                <a16:creationId xmlns:a16="http://schemas.microsoft.com/office/drawing/2014/main" id="{A90D31CC-B090-47DD-1149-CDA0E5F22AF3}"/>
              </a:ext>
            </a:extLst>
          </p:cNvPr>
          <p:cNvSpPr/>
          <p:nvPr/>
        </p:nvSpPr>
        <p:spPr>
          <a:xfrm>
            <a:off x="1228487" y="2061362"/>
            <a:ext cx="683614" cy="683614"/>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3076365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question mark of a typewriter type bar">
            <a:extLst>
              <a:ext uri="{FF2B5EF4-FFF2-40B4-BE49-F238E27FC236}">
                <a16:creationId xmlns:a16="http://schemas.microsoft.com/office/drawing/2014/main" id="{EBDB537D-BBD9-2071-323C-B74C8F757F71}"/>
              </a:ext>
            </a:extLst>
          </p:cNvPr>
          <p:cNvPicPr>
            <a:picLocks noChangeAspect="1"/>
          </p:cNvPicPr>
          <p:nvPr/>
        </p:nvPicPr>
        <p:blipFill>
          <a:blip r:embed="rId2"/>
          <a:srcRect l="9838" r="5789" b="-1"/>
          <a:stretch/>
        </p:blipFill>
        <p:spPr>
          <a:xfrm>
            <a:off x="3523488" y="10"/>
            <a:ext cx="8668512" cy="6857990"/>
          </a:xfrm>
          <a:prstGeom prst="rect">
            <a:avLst/>
          </a:prstGeom>
        </p:spPr>
      </p:pic>
      <p:sp>
        <p:nvSpPr>
          <p:cNvPr id="13" name="Rectangle 1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4CF82962-3682-06A0-73D1-998F991CF4CC}"/>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b="1" i="0">
                <a:solidFill>
                  <a:schemeClr val="bg1"/>
                </a:solidFill>
                <a:effectLst/>
              </a:rPr>
              <a:t>Why We </a:t>
            </a:r>
            <a:r>
              <a:rPr lang="en-US" b="1">
                <a:solidFill>
                  <a:schemeClr val="bg1"/>
                </a:solidFill>
              </a:rPr>
              <a:t>Don’t </a:t>
            </a:r>
            <a:r>
              <a:rPr lang="en-US" b="1" i="0">
                <a:solidFill>
                  <a:schemeClr val="bg1"/>
                </a:solidFill>
                <a:effectLst/>
              </a:rPr>
              <a:t>Use Encryption to Store Passwords</a:t>
            </a:r>
            <a:endParaRPr lang="en-US">
              <a:solidFill>
                <a:schemeClr val="bg1"/>
              </a:solidFill>
            </a:endParaRP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7128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7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1575</TotalTime>
  <Words>1722</Words>
  <Application>Microsoft Office PowerPoint</Application>
  <PresentationFormat>Widescreen</PresentationFormat>
  <Paragraphs>120</Paragraphs>
  <Slides>21</Slides>
  <Notes>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Aptos</vt:lpstr>
      <vt:lpstr>Aptos Display</vt:lpstr>
      <vt:lpstr>Arial</vt:lpstr>
      <vt:lpstr>Calibri</vt:lpstr>
      <vt:lpstr>Cascadia Code</vt:lpstr>
      <vt:lpstr>SFMono-Regular</vt:lpstr>
      <vt:lpstr>Source Sans Pro</vt:lpstr>
      <vt:lpstr>Symbol</vt:lpstr>
      <vt:lpstr>Ubuntu</vt:lpstr>
      <vt:lpstr>Wingdings</vt:lpstr>
      <vt:lpstr>Office Theme</vt:lpstr>
      <vt:lpstr>Hashing</vt:lpstr>
      <vt:lpstr>Hashing</vt:lpstr>
      <vt:lpstr>pigeonhole Collision</vt:lpstr>
      <vt:lpstr>Hash Collision</vt:lpstr>
      <vt:lpstr>three insecure practices </vt:lpstr>
      <vt:lpstr>Using Hashing to Store Passwords</vt:lpstr>
      <vt:lpstr>Salting Process</vt:lpstr>
      <vt:lpstr>Salting Benefits</vt:lpstr>
      <vt:lpstr>Why We Don’t Use Encryption to Store Passwords</vt:lpstr>
      <vt:lpstr>PowerPoint Presentation</vt:lpstr>
      <vt:lpstr>Cracking</vt:lpstr>
      <vt:lpstr>Password Cracking</vt:lpstr>
      <vt:lpstr>John the Ripper</vt:lpstr>
      <vt:lpstr>John the Ripper</vt:lpstr>
      <vt:lpstr>PowerPoint Presentation</vt:lpstr>
      <vt:lpstr>Unix Hasing</vt:lpstr>
      <vt:lpstr>PowerPoint Presentation</vt:lpstr>
      <vt:lpstr>Hash In Windows</vt:lpstr>
      <vt:lpstr>PowerPoint Presentation</vt:lpstr>
      <vt:lpstr>PowerPoint Presentation</vt:lpstr>
      <vt:lpstr>Salting Benefits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على محمد عبدالعاطى محمد صبيح</dc:creator>
  <cp:lastModifiedBy>على محمد عبدالعاطى محمد صبيح</cp:lastModifiedBy>
  <cp:revision>7</cp:revision>
  <dcterms:created xsi:type="dcterms:W3CDTF">2024-11-04T11:34:31Z</dcterms:created>
  <dcterms:modified xsi:type="dcterms:W3CDTF">2024-11-23T09:38:19Z</dcterms:modified>
</cp:coreProperties>
</file>

<file path=docProps/thumbnail.jpeg>
</file>